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96" r:id="rId3"/>
    <p:sldId id="258" r:id="rId4"/>
    <p:sldId id="259" r:id="rId5"/>
    <p:sldId id="297" r:id="rId6"/>
    <p:sldId id="291" r:id="rId7"/>
    <p:sldId id="263" r:id="rId8"/>
    <p:sldId id="262" r:id="rId9"/>
    <p:sldId id="292" r:id="rId10"/>
    <p:sldId id="265" r:id="rId11"/>
    <p:sldId id="299" r:id="rId12"/>
    <p:sldId id="300" r:id="rId13"/>
    <p:sldId id="301" r:id="rId14"/>
    <p:sldId id="302" r:id="rId15"/>
    <p:sldId id="303" r:id="rId16"/>
    <p:sldId id="272" r:id="rId17"/>
    <p:sldId id="273" r:id="rId18"/>
    <p:sldId id="270" r:id="rId19"/>
    <p:sldId id="274" r:id="rId20"/>
    <p:sldId id="307" r:id="rId21"/>
    <p:sldId id="321" r:id="rId22"/>
    <p:sldId id="310" r:id="rId23"/>
    <p:sldId id="311" r:id="rId24"/>
    <p:sldId id="314" r:id="rId25"/>
    <p:sldId id="331" r:id="rId26"/>
    <p:sldId id="334" r:id="rId27"/>
    <p:sldId id="340" r:id="rId28"/>
    <p:sldId id="315" r:id="rId29"/>
    <p:sldId id="277" r:id="rId30"/>
    <p:sldId id="279" r:id="rId31"/>
    <p:sldId id="284" r:id="rId32"/>
    <p:sldId id="318" r:id="rId33"/>
    <p:sldId id="288" r:id="rId34"/>
    <p:sldId id="319" r:id="rId35"/>
    <p:sldId id="295" r:id="rId36"/>
    <p:sldId id="290" r:id="rId37"/>
    <p:sldId id="32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2218" autoAdjust="0"/>
  </p:normalViewPr>
  <p:slideViewPr>
    <p:cSldViewPr snapToGrid="0">
      <p:cViewPr varScale="1">
        <p:scale>
          <a:sx n="89" d="100"/>
          <a:sy n="89" d="100"/>
        </p:scale>
        <p:origin x="84" y="7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A2B5-444E-4BA9-A364-0CC441061EB3}" type="datetimeFigureOut">
              <a:rPr lang="en-US" smtClean="0"/>
              <a:t>3/18/2024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A0B2C-99CF-478D-ACA7-1D3E8CC0FE79}" type="slidenum">
              <a:rPr lang="en-US" smtClean="0"/>
              <a:t>‹#›</a:t>
            </a:fld>
            <a:endParaRPr lang="en-US"/>
          </a:p>
        </p:txBody>
      </p:sp>
    </p:spTree>
    <p:extLst>
      <p:ext uri="{BB962C8B-B14F-4D97-AF65-F5344CB8AC3E}">
        <p14:creationId xmlns:p14="http://schemas.microsoft.com/office/powerpoint/2010/main" val="52632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comprehensive look at metadata and data publication best practices</a:t>
            </a:r>
          </a:p>
          <a:p>
            <a:r>
              <a:rPr lang="en-US" dirty="0"/>
              <a:t>Practice guidance and resources for data managers, publishers, and users</a:t>
            </a:r>
          </a:p>
          <a:p>
            <a:r>
              <a:rPr lang="en-US" dirty="0"/>
              <a:t>Opportunities for discussion and collaboration</a:t>
            </a:r>
          </a:p>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3</a:t>
            </a:fld>
            <a:endParaRPr lang="en-US"/>
          </a:p>
        </p:txBody>
      </p:sp>
    </p:spTree>
    <p:extLst>
      <p:ext uri="{BB962C8B-B14F-4D97-AF65-F5344CB8AC3E}">
        <p14:creationId xmlns:p14="http://schemas.microsoft.com/office/powerpoint/2010/main" val="418592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2A323-0B1B-E332-B4DB-1A348F127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4863E-EAA6-8F4D-9EB0-FD5A83732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361C-F137-6762-B6AA-2D04232F419D}"/>
              </a:ext>
            </a:extLst>
          </p:cNvPr>
          <p:cNvSpPr>
            <a:spLocks noGrp="1"/>
          </p:cNvSpPr>
          <p:nvPr>
            <p:ph type="body" idx="1"/>
          </p:nvPr>
        </p:nvSpPr>
        <p:spPr/>
        <p:txBody>
          <a:bodyPr/>
          <a:lstStyle/>
          <a:p>
            <a:r>
              <a:rPr lang="en-US" dirty="0"/>
              <a:t>Lists of standardized elements</a:t>
            </a:r>
          </a:p>
        </p:txBody>
      </p:sp>
      <p:sp>
        <p:nvSpPr>
          <p:cNvPr id="4" name="Slide Number Placeholder 3">
            <a:extLst>
              <a:ext uri="{FF2B5EF4-FFF2-40B4-BE49-F238E27FC236}">
                <a16:creationId xmlns:a16="http://schemas.microsoft.com/office/drawing/2014/main" id="{736E8359-A269-B653-55B9-5A15BD3A1D8D}"/>
              </a:ext>
            </a:extLst>
          </p:cNvPr>
          <p:cNvSpPr>
            <a:spLocks noGrp="1"/>
          </p:cNvSpPr>
          <p:nvPr>
            <p:ph type="sldNum" sz="quarter" idx="5"/>
          </p:nvPr>
        </p:nvSpPr>
        <p:spPr/>
        <p:txBody>
          <a:bodyPr/>
          <a:lstStyle/>
          <a:p>
            <a:fld id="{65FA0B2C-99CF-478D-ACA7-1D3E8CC0FE79}" type="slidenum">
              <a:rPr lang="en-US" smtClean="0"/>
              <a:t>20</a:t>
            </a:fld>
            <a:endParaRPr lang="en-US"/>
          </a:p>
        </p:txBody>
      </p:sp>
    </p:spTree>
    <p:extLst>
      <p:ext uri="{BB962C8B-B14F-4D97-AF65-F5344CB8AC3E}">
        <p14:creationId xmlns:p14="http://schemas.microsoft.com/office/powerpoint/2010/main" val="3240436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26</a:t>
            </a:fld>
            <a:endParaRPr lang="en-US"/>
          </a:p>
        </p:txBody>
      </p:sp>
    </p:spTree>
    <p:extLst>
      <p:ext uri="{BB962C8B-B14F-4D97-AF65-F5344CB8AC3E}">
        <p14:creationId xmlns:p14="http://schemas.microsoft.com/office/powerpoint/2010/main" val="3080007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just publication, but we can focus on that here</a:t>
            </a:r>
          </a:p>
          <a:p>
            <a:r>
              <a:rPr lang="en-US" dirty="0"/>
              <a:t>Generally, for management, stewardship, and publication</a:t>
            </a:r>
          </a:p>
        </p:txBody>
      </p:sp>
      <p:sp>
        <p:nvSpPr>
          <p:cNvPr id="4" name="Slide Number Placeholder 3"/>
          <p:cNvSpPr>
            <a:spLocks noGrp="1"/>
          </p:cNvSpPr>
          <p:nvPr>
            <p:ph type="sldNum" sz="quarter" idx="5"/>
          </p:nvPr>
        </p:nvSpPr>
        <p:spPr/>
        <p:txBody>
          <a:bodyPr/>
          <a:lstStyle/>
          <a:p>
            <a:fld id="{65FA0B2C-99CF-478D-ACA7-1D3E8CC0FE79}" type="slidenum">
              <a:rPr lang="en-US" smtClean="0"/>
              <a:t>30</a:t>
            </a:fld>
            <a:endParaRPr lang="en-US"/>
          </a:p>
        </p:txBody>
      </p:sp>
    </p:spTree>
    <p:extLst>
      <p:ext uri="{BB962C8B-B14F-4D97-AF65-F5344CB8AC3E}">
        <p14:creationId xmlns:p14="http://schemas.microsoft.com/office/powerpoint/2010/main" val="2807514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4CFF-9BE1-BFCB-37CA-E3739638C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E7501-8688-BE17-6B63-D112950F3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0A0C0A-14FD-AAA4-759A-AAAC493EC4D0}"/>
              </a:ext>
            </a:extLst>
          </p:cNvPr>
          <p:cNvSpPr>
            <a:spLocks noGrp="1"/>
          </p:cNvSpPr>
          <p:nvPr>
            <p:ph type="body" idx="1"/>
          </p:nvPr>
        </p:nvSpPr>
        <p:spPr/>
        <p:txBody>
          <a:bodyPr/>
          <a:lstStyle/>
          <a:p>
            <a:r>
              <a:rPr lang="en-US" dirty="0"/>
              <a:t>What kind of identifier to use? What open protocol to allow for access? Length of your title, abstracts, how many keywords</a:t>
            </a:r>
          </a:p>
        </p:txBody>
      </p:sp>
      <p:sp>
        <p:nvSpPr>
          <p:cNvPr id="4" name="Slide Number Placeholder 3">
            <a:extLst>
              <a:ext uri="{FF2B5EF4-FFF2-40B4-BE49-F238E27FC236}">
                <a16:creationId xmlns:a16="http://schemas.microsoft.com/office/drawing/2014/main" id="{BBFDE56F-5106-DF50-6D30-E76F32EBA509}"/>
              </a:ext>
            </a:extLst>
          </p:cNvPr>
          <p:cNvSpPr>
            <a:spLocks noGrp="1"/>
          </p:cNvSpPr>
          <p:nvPr>
            <p:ph type="sldNum" sz="quarter" idx="5"/>
          </p:nvPr>
        </p:nvSpPr>
        <p:spPr/>
        <p:txBody>
          <a:bodyPr/>
          <a:lstStyle/>
          <a:p>
            <a:fld id="{65FA0B2C-99CF-478D-ACA7-1D3E8CC0FE79}" type="slidenum">
              <a:rPr lang="en-US" smtClean="0"/>
              <a:t>32</a:t>
            </a:fld>
            <a:endParaRPr lang="en-US"/>
          </a:p>
        </p:txBody>
      </p:sp>
    </p:spTree>
    <p:extLst>
      <p:ext uri="{BB962C8B-B14F-4D97-AF65-F5344CB8AC3E}">
        <p14:creationId xmlns:p14="http://schemas.microsoft.com/office/powerpoint/2010/main" val="1911800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and </a:t>
            </a:r>
            <a:r>
              <a:rPr lang="en-US" dirty="0" err="1"/>
              <a:t>culteral</a:t>
            </a:r>
            <a:r>
              <a:rPr lang="en-US" dirty="0"/>
              <a:t> barriers</a:t>
            </a:r>
          </a:p>
        </p:txBody>
      </p:sp>
      <p:sp>
        <p:nvSpPr>
          <p:cNvPr id="4" name="Slide Number Placeholder 3"/>
          <p:cNvSpPr>
            <a:spLocks noGrp="1"/>
          </p:cNvSpPr>
          <p:nvPr>
            <p:ph type="sldNum" sz="quarter" idx="5"/>
          </p:nvPr>
        </p:nvSpPr>
        <p:spPr/>
        <p:txBody>
          <a:bodyPr/>
          <a:lstStyle/>
          <a:p>
            <a:fld id="{65FA0B2C-99CF-478D-ACA7-1D3E8CC0FE79}" type="slidenum">
              <a:rPr lang="en-US" smtClean="0"/>
              <a:t>36</a:t>
            </a:fld>
            <a:endParaRPr lang="en-US"/>
          </a:p>
        </p:txBody>
      </p:sp>
    </p:spTree>
    <p:extLst>
      <p:ext uri="{BB962C8B-B14F-4D97-AF65-F5344CB8AC3E}">
        <p14:creationId xmlns:p14="http://schemas.microsoft.com/office/powerpoint/2010/main" val="1453396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6B76A-5982-C97C-ED30-21D2711A8E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E3B5A-E10E-A384-AFF1-E2CDAD9E5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E35CC-90B6-8D28-3E8C-613F67AD8F88}"/>
              </a:ext>
            </a:extLst>
          </p:cNvPr>
          <p:cNvSpPr>
            <a:spLocks noGrp="1"/>
          </p:cNvSpPr>
          <p:nvPr>
            <p:ph type="body" idx="1"/>
          </p:nvPr>
        </p:nvSpPr>
        <p:spPr/>
        <p:txBody>
          <a:bodyPr/>
          <a:lstStyle/>
          <a:p>
            <a:r>
              <a:rPr lang="en-US" dirty="0"/>
              <a:t>Used = discoverable, relevant, accurate</a:t>
            </a:r>
          </a:p>
          <a:p>
            <a:r>
              <a:rPr lang="en-US" dirty="0"/>
              <a:t>Used correctly = </a:t>
            </a:r>
          </a:p>
        </p:txBody>
      </p:sp>
      <p:sp>
        <p:nvSpPr>
          <p:cNvPr id="4" name="Slide Number Placeholder 3">
            <a:extLst>
              <a:ext uri="{FF2B5EF4-FFF2-40B4-BE49-F238E27FC236}">
                <a16:creationId xmlns:a16="http://schemas.microsoft.com/office/drawing/2014/main" id="{CB7615B3-E4A3-FE80-ED43-A3FF9E95BC86}"/>
              </a:ext>
            </a:extLst>
          </p:cNvPr>
          <p:cNvSpPr>
            <a:spLocks noGrp="1"/>
          </p:cNvSpPr>
          <p:nvPr>
            <p:ph type="sldNum" sz="quarter" idx="5"/>
          </p:nvPr>
        </p:nvSpPr>
        <p:spPr/>
        <p:txBody>
          <a:bodyPr/>
          <a:lstStyle/>
          <a:p>
            <a:fld id="{65FA0B2C-99CF-478D-ACA7-1D3E8CC0FE79}" type="slidenum">
              <a:rPr lang="en-US" smtClean="0"/>
              <a:t>5</a:t>
            </a:fld>
            <a:endParaRPr lang="en-US"/>
          </a:p>
        </p:txBody>
      </p:sp>
    </p:spTree>
    <p:extLst>
      <p:ext uri="{BB962C8B-B14F-4D97-AF65-F5344CB8AC3E}">
        <p14:creationId xmlns:p14="http://schemas.microsoft.com/office/powerpoint/2010/main" val="2113083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want this to seem like we are gatekeeping the data though.</a:t>
            </a:r>
          </a:p>
        </p:txBody>
      </p:sp>
      <p:sp>
        <p:nvSpPr>
          <p:cNvPr id="4" name="Slide Number Placeholder 3"/>
          <p:cNvSpPr>
            <a:spLocks noGrp="1"/>
          </p:cNvSpPr>
          <p:nvPr>
            <p:ph type="sldNum" sz="quarter" idx="5"/>
          </p:nvPr>
        </p:nvSpPr>
        <p:spPr/>
        <p:txBody>
          <a:bodyPr/>
          <a:lstStyle/>
          <a:p>
            <a:fld id="{65FA0B2C-99CF-478D-ACA7-1D3E8CC0FE79}" type="slidenum">
              <a:rPr lang="en-US" smtClean="0"/>
              <a:t>6</a:t>
            </a:fld>
            <a:endParaRPr lang="en-US"/>
          </a:p>
        </p:txBody>
      </p:sp>
    </p:spTree>
    <p:extLst>
      <p:ext uri="{BB962C8B-B14F-4D97-AF65-F5344CB8AC3E}">
        <p14:creationId xmlns:p14="http://schemas.microsoft.com/office/powerpoint/2010/main" val="338487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Take limits</a:t>
            </a:r>
          </a:p>
          <a:p>
            <a:pPr lvl="1"/>
            <a:r>
              <a:rPr lang="en-US" dirty="0"/>
              <a:t>Water export management</a:t>
            </a:r>
          </a:p>
          <a:p>
            <a:pPr lvl="1"/>
            <a:r>
              <a:rPr lang="en-US" dirty="0"/>
              <a:t>Supplementation efforts</a:t>
            </a:r>
          </a:p>
          <a:p>
            <a:pPr lvl="1"/>
            <a:r>
              <a:rPr lang="en-US" dirty="0"/>
              <a:t>Research</a:t>
            </a:r>
          </a:p>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7</a:t>
            </a:fld>
            <a:endParaRPr lang="en-US"/>
          </a:p>
        </p:txBody>
      </p:sp>
    </p:spTree>
    <p:extLst>
      <p:ext uri="{BB962C8B-B14F-4D97-AF65-F5344CB8AC3E}">
        <p14:creationId xmlns:p14="http://schemas.microsoft.com/office/powerpoint/2010/main" val="3227954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content tend to decrease naturally over time</a:t>
            </a:r>
          </a:p>
          <a:p>
            <a:r>
              <a:rPr lang="en-US" dirty="0"/>
              <a:t>Difficult for data to outlive the project that collects it</a:t>
            </a:r>
          </a:p>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8</a:t>
            </a:fld>
            <a:endParaRPr lang="en-US"/>
          </a:p>
        </p:txBody>
      </p:sp>
    </p:spTree>
    <p:extLst>
      <p:ext uri="{BB962C8B-B14F-4D97-AF65-F5344CB8AC3E}">
        <p14:creationId xmlns:p14="http://schemas.microsoft.com/office/powerpoint/2010/main" val="261320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information standards: organization that specializes in publishing and maintaining technical standards related to publishing, bibliographic, and library applications</a:t>
            </a:r>
          </a:p>
        </p:txBody>
      </p:sp>
      <p:sp>
        <p:nvSpPr>
          <p:cNvPr id="4" name="Slide Number Placeholder 3"/>
          <p:cNvSpPr>
            <a:spLocks noGrp="1"/>
          </p:cNvSpPr>
          <p:nvPr>
            <p:ph type="sldNum" sz="quarter" idx="5"/>
          </p:nvPr>
        </p:nvSpPr>
        <p:spPr/>
        <p:txBody>
          <a:bodyPr/>
          <a:lstStyle/>
          <a:p>
            <a:fld id="{65FA0B2C-99CF-478D-ACA7-1D3E8CC0FE79}" type="slidenum">
              <a:rPr lang="en-US" smtClean="0"/>
              <a:t>10</a:t>
            </a:fld>
            <a:endParaRPr lang="en-US"/>
          </a:p>
        </p:txBody>
      </p:sp>
    </p:spTree>
    <p:extLst>
      <p:ext uri="{BB962C8B-B14F-4D97-AF65-F5344CB8AC3E}">
        <p14:creationId xmlns:p14="http://schemas.microsoft.com/office/powerpoint/2010/main" val="138509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30000" dirty="0"/>
              <a:t>rd</a:t>
            </a:r>
            <a:r>
              <a:rPr lang="en-US" dirty="0"/>
              <a:t> class cabins lowest decks</a:t>
            </a:r>
          </a:p>
        </p:txBody>
      </p:sp>
      <p:sp>
        <p:nvSpPr>
          <p:cNvPr id="4" name="Slide Number Placeholder 3"/>
          <p:cNvSpPr>
            <a:spLocks noGrp="1"/>
          </p:cNvSpPr>
          <p:nvPr>
            <p:ph type="sldNum" sz="quarter" idx="5"/>
          </p:nvPr>
        </p:nvSpPr>
        <p:spPr/>
        <p:txBody>
          <a:bodyPr/>
          <a:lstStyle/>
          <a:p>
            <a:fld id="{65FA0B2C-99CF-478D-ACA7-1D3E8CC0FE79}" type="slidenum">
              <a:rPr lang="en-US" smtClean="0"/>
              <a:t>15</a:t>
            </a:fld>
            <a:endParaRPr lang="en-US"/>
          </a:p>
        </p:txBody>
      </p:sp>
    </p:spTree>
    <p:extLst>
      <p:ext uri="{BB962C8B-B14F-4D97-AF65-F5344CB8AC3E}">
        <p14:creationId xmlns:p14="http://schemas.microsoft.com/office/powerpoint/2010/main" val="2577272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“history of data and how it was computed” (Lerner et al., 2022)</a:t>
            </a:r>
          </a:p>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18</a:t>
            </a:fld>
            <a:endParaRPr lang="en-US"/>
          </a:p>
        </p:txBody>
      </p:sp>
    </p:spTree>
    <p:extLst>
      <p:ext uri="{BB962C8B-B14F-4D97-AF65-F5344CB8AC3E}">
        <p14:creationId xmlns:p14="http://schemas.microsoft.com/office/powerpoint/2010/main" val="3117639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 of standardized elements</a:t>
            </a:r>
          </a:p>
          <a:p>
            <a:r>
              <a:rPr lang="en-US" dirty="0"/>
              <a:t>Key to getting started is recognizing that datasets, regardless of their specific content, share common elements of metadata.</a:t>
            </a:r>
          </a:p>
        </p:txBody>
      </p:sp>
      <p:sp>
        <p:nvSpPr>
          <p:cNvPr id="4" name="Slide Number Placeholder 3"/>
          <p:cNvSpPr>
            <a:spLocks noGrp="1"/>
          </p:cNvSpPr>
          <p:nvPr>
            <p:ph type="sldNum" sz="quarter" idx="5"/>
          </p:nvPr>
        </p:nvSpPr>
        <p:spPr/>
        <p:txBody>
          <a:bodyPr/>
          <a:lstStyle/>
          <a:p>
            <a:fld id="{65FA0B2C-99CF-478D-ACA7-1D3E8CC0FE79}" type="slidenum">
              <a:rPr lang="en-US" smtClean="0"/>
              <a:t>19</a:t>
            </a:fld>
            <a:endParaRPr lang="en-US"/>
          </a:p>
        </p:txBody>
      </p:sp>
    </p:spTree>
    <p:extLst>
      <p:ext uri="{BB962C8B-B14F-4D97-AF65-F5344CB8AC3E}">
        <p14:creationId xmlns:p14="http://schemas.microsoft.com/office/powerpoint/2010/main" val="2983982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2D24-88F7-91CD-7FED-655BDEE5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321BD-6455-AB96-839D-3E5ACCA131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006E1E-7CA0-CE95-4769-E1AAB8DA24B1}"/>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5" name="Footer Placeholder 4">
            <a:extLst>
              <a:ext uri="{FF2B5EF4-FFF2-40B4-BE49-F238E27FC236}">
                <a16:creationId xmlns:a16="http://schemas.microsoft.com/office/drawing/2014/main" id="{953282E8-CDB2-8B69-D132-723149AF7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2653C-9526-C082-F70F-260CBF59CDF3}"/>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1638705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1E88-E321-67B2-BA6D-4D0D59296C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333594-417D-80CE-4910-FC79CAF7F7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67510-ABB6-8CD1-B82D-76CBC72774EF}"/>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5" name="Footer Placeholder 4">
            <a:extLst>
              <a:ext uri="{FF2B5EF4-FFF2-40B4-BE49-F238E27FC236}">
                <a16:creationId xmlns:a16="http://schemas.microsoft.com/office/drawing/2014/main" id="{0933BFD2-D38B-2E64-0556-5E7A534CC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11FE5-F24D-A844-2B4E-6A675434BADF}"/>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619530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D6E5A2-C2FC-450E-3C7B-AE93F64CCC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07461E-1EC6-FB53-2A7A-AE7C3547F0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20658A-057E-5598-B612-68C277E356AC}"/>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5" name="Footer Placeholder 4">
            <a:extLst>
              <a:ext uri="{FF2B5EF4-FFF2-40B4-BE49-F238E27FC236}">
                <a16:creationId xmlns:a16="http://schemas.microsoft.com/office/drawing/2014/main" id="{3B5329A7-F867-10AC-3B18-B8A6CC01F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2025B-C1AD-2418-6E58-524FC907E221}"/>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385915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73BC3-D819-AC33-EB43-0D4E8B6682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1550EA-8314-D9B2-41B4-141E279BE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67516-B8CD-45FD-0325-9546E1787574}"/>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5" name="Footer Placeholder 4">
            <a:extLst>
              <a:ext uri="{FF2B5EF4-FFF2-40B4-BE49-F238E27FC236}">
                <a16:creationId xmlns:a16="http://schemas.microsoft.com/office/drawing/2014/main" id="{D3E9760F-FAF5-1DDC-87A2-2F4BB7C36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C59B4-1C08-9F30-1C9C-AA20DD89F3B1}"/>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2884299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ABAB-753D-6DA6-93ED-D4EC667405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C103E-1421-A892-5968-8025B430D0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09C91E-0665-E8D9-20F3-1D605D81A14D}"/>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5" name="Footer Placeholder 4">
            <a:extLst>
              <a:ext uri="{FF2B5EF4-FFF2-40B4-BE49-F238E27FC236}">
                <a16:creationId xmlns:a16="http://schemas.microsoft.com/office/drawing/2014/main" id="{9A93CC63-4EAC-1FBB-B252-67CFE724B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A3FCB-D6FE-0200-0295-C52E77AF5F03}"/>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29361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7372-3416-5FE2-88AF-6A1FEFBDBB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4F8BF-8DF9-5BA3-E017-6737388AAB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2D791D-391A-67A3-ED26-C696DFC97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2966D5-DF35-84B7-759D-3AA94C8D4CC8}"/>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6" name="Footer Placeholder 5">
            <a:extLst>
              <a:ext uri="{FF2B5EF4-FFF2-40B4-BE49-F238E27FC236}">
                <a16:creationId xmlns:a16="http://schemas.microsoft.com/office/drawing/2014/main" id="{B12C1FC9-5672-E2CE-E444-A7FEF65ED3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221D3-97B6-0897-6478-5EE4B19144D0}"/>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137350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7B82-BB43-DC88-25F1-A223D81BB6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B19F65-69A8-B0AB-5F64-1DF9C7F68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5BE54C-A055-0D35-F3E5-6CD266E752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480D86-D2D2-910A-B82A-32B4F9A15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44E44E-6E95-CF7E-3D27-4DBAE927C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87E7C8-C7CC-6B5D-B84A-8DF32ED45519}"/>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8" name="Footer Placeholder 7">
            <a:extLst>
              <a:ext uri="{FF2B5EF4-FFF2-40B4-BE49-F238E27FC236}">
                <a16:creationId xmlns:a16="http://schemas.microsoft.com/office/drawing/2014/main" id="{72E4D3AA-738F-68EA-0977-7D3472B27B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ED4569-1911-2408-CFDB-BFC92B03F610}"/>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313636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7353-620C-92B8-F88E-E92E9E7CD7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FE0BFA-D0C3-7F45-DB5D-FB7DAA3B0989}"/>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4" name="Footer Placeholder 3">
            <a:extLst>
              <a:ext uri="{FF2B5EF4-FFF2-40B4-BE49-F238E27FC236}">
                <a16:creationId xmlns:a16="http://schemas.microsoft.com/office/drawing/2014/main" id="{3BA311FF-09C8-90A0-E6D3-260FC4A581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B67B1E-4BC7-25EF-2C24-440C7BE9EA31}"/>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848168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C51BDB-F727-9AFE-5890-BC69E7FD9BD9}"/>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3" name="Footer Placeholder 2">
            <a:extLst>
              <a:ext uri="{FF2B5EF4-FFF2-40B4-BE49-F238E27FC236}">
                <a16:creationId xmlns:a16="http://schemas.microsoft.com/office/drawing/2014/main" id="{7A97FD25-1A2C-F7E5-2666-E8DA07681F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E03FA-693C-2893-A419-E4682294D498}"/>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845768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60EA4-FD32-74BA-4D80-391432FAC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BFABEB-5CBC-8A0E-5B97-59FAD6B649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9E735F-F0CA-7F9D-EF03-94BA45B3E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6080E-CFEE-1B0F-A6CF-2D283675D656}"/>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6" name="Footer Placeholder 5">
            <a:extLst>
              <a:ext uri="{FF2B5EF4-FFF2-40B4-BE49-F238E27FC236}">
                <a16:creationId xmlns:a16="http://schemas.microsoft.com/office/drawing/2014/main" id="{DD2E9938-5A23-9BB5-CA8C-E352D778E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95C32-1C8B-9561-4892-060C27B64AF3}"/>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1588332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E81C1-CB27-2549-5E9E-4D4B4881C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DB02BF-19D1-DF50-53DA-5D7C8CA581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4F4D5A-1948-8F3A-1CE5-840EDE920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21EB9-C93D-6041-55E0-CC196182F5CF}"/>
              </a:ext>
            </a:extLst>
          </p:cNvPr>
          <p:cNvSpPr>
            <a:spLocks noGrp="1"/>
          </p:cNvSpPr>
          <p:nvPr>
            <p:ph type="dt" sz="half" idx="10"/>
          </p:nvPr>
        </p:nvSpPr>
        <p:spPr/>
        <p:txBody>
          <a:bodyPr/>
          <a:lstStyle/>
          <a:p>
            <a:fld id="{E6796730-5062-463C-8E8C-6C35E5D9E5C9}" type="datetimeFigureOut">
              <a:rPr lang="en-US" smtClean="0"/>
              <a:t>3/18/2024</a:t>
            </a:fld>
            <a:endParaRPr lang="en-US"/>
          </a:p>
        </p:txBody>
      </p:sp>
      <p:sp>
        <p:nvSpPr>
          <p:cNvPr id="6" name="Footer Placeholder 5">
            <a:extLst>
              <a:ext uri="{FF2B5EF4-FFF2-40B4-BE49-F238E27FC236}">
                <a16:creationId xmlns:a16="http://schemas.microsoft.com/office/drawing/2014/main" id="{1FB46160-0EDB-F799-C9E8-BB4622B76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EF0666-7C12-6529-05A0-3922AC7D3B67}"/>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26815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9A99C2-1D64-2114-B5DC-BA8B5BD38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268AA1-A903-C14A-0FDB-9E791A97C4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33FE0-21FB-0B7C-0B3F-B99947370D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796730-5062-463C-8E8C-6C35E5D9E5C9}" type="datetimeFigureOut">
              <a:rPr lang="en-US" smtClean="0"/>
              <a:t>3/18/2024</a:t>
            </a:fld>
            <a:endParaRPr lang="en-US"/>
          </a:p>
        </p:txBody>
      </p:sp>
      <p:sp>
        <p:nvSpPr>
          <p:cNvPr id="5" name="Footer Placeholder 4">
            <a:extLst>
              <a:ext uri="{FF2B5EF4-FFF2-40B4-BE49-F238E27FC236}">
                <a16:creationId xmlns:a16="http://schemas.microsoft.com/office/drawing/2014/main" id="{DA0F7F65-F71A-08B9-7F52-13CEA89EB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12F64F-38B7-DF7E-6E8E-17FFE69AAD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2AC2DE-E88C-440B-8187-FEA1B1EF73E0}" type="slidenum">
              <a:rPr lang="en-US" smtClean="0"/>
              <a:t>‹#›</a:t>
            </a:fld>
            <a:endParaRPr lang="en-US"/>
          </a:p>
        </p:txBody>
      </p:sp>
    </p:spTree>
    <p:extLst>
      <p:ext uri="{BB962C8B-B14F-4D97-AF65-F5344CB8AC3E}">
        <p14:creationId xmlns:p14="http://schemas.microsoft.com/office/powerpoint/2010/main" val="90488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584B-67A0-6C06-4A8D-A04381B98592}"/>
              </a:ext>
            </a:extLst>
          </p:cNvPr>
          <p:cNvSpPr>
            <a:spLocks noGrp="1"/>
          </p:cNvSpPr>
          <p:nvPr>
            <p:ph type="ctrTitle"/>
          </p:nvPr>
        </p:nvSpPr>
        <p:spPr/>
        <p:txBody>
          <a:bodyPr>
            <a:normAutofit fontScale="90000"/>
          </a:bodyPr>
          <a:lstStyle/>
          <a:p>
            <a:r>
              <a:rPr lang="en-US" dirty="0"/>
              <a:t>Our Data Legacy: Metadata and Publication Best Practices for IEP Data</a:t>
            </a:r>
          </a:p>
        </p:txBody>
      </p:sp>
      <p:sp>
        <p:nvSpPr>
          <p:cNvPr id="3" name="Subtitle 2">
            <a:extLst>
              <a:ext uri="{FF2B5EF4-FFF2-40B4-BE49-F238E27FC236}">
                <a16:creationId xmlns:a16="http://schemas.microsoft.com/office/drawing/2014/main" id="{FB0633B2-4248-E956-13F3-D87020326234}"/>
              </a:ext>
            </a:extLst>
          </p:cNvPr>
          <p:cNvSpPr>
            <a:spLocks noGrp="1"/>
          </p:cNvSpPr>
          <p:nvPr>
            <p:ph type="subTitle" idx="1"/>
          </p:nvPr>
        </p:nvSpPr>
        <p:spPr/>
        <p:txBody>
          <a:bodyPr/>
          <a:lstStyle/>
          <a:p>
            <a:r>
              <a:rPr lang="en-US" dirty="0"/>
              <a:t>Trinh Nguyen, Senior Environmental Scientist Specialist</a:t>
            </a:r>
          </a:p>
          <a:p>
            <a:r>
              <a:rPr lang="en-US" dirty="0"/>
              <a:t>Interagency Ecological Program</a:t>
            </a:r>
          </a:p>
          <a:p>
            <a:r>
              <a:rPr lang="en-US" dirty="0"/>
              <a:t>Date</a:t>
            </a:r>
          </a:p>
        </p:txBody>
      </p:sp>
    </p:spTree>
    <p:extLst>
      <p:ext uri="{BB962C8B-B14F-4D97-AF65-F5344CB8AC3E}">
        <p14:creationId xmlns:p14="http://schemas.microsoft.com/office/powerpoint/2010/main" val="1956719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9E12-D3C7-D29F-B12A-12A2780F3B92}"/>
              </a:ext>
            </a:extLst>
          </p:cNvPr>
          <p:cNvSpPr>
            <a:spLocks noGrp="1"/>
          </p:cNvSpPr>
          <p:nvPr>
            <p:ph type="title"/>
          </p:nvPr>
        </p:nvSpPr>
        <p:spPr/>
        <p:txBody>
          <a:bodyPr/>
          <a:lstStyle/>
          <a:p>
            <a:r>
              <a:rPr lang="en-US" dirty="0"/>
              <a:t>Metadata fundamentals</a:t>
            </a:r>
          </a:p>
        </p:txBody>
      </p:sp>
      <p:sp>
        <p:nvSpPr>
          <p:cNvPr id="3" name="Content Placeholder 2">
            <a:extLst>
              <a:ext uri="{FF2B5EF4-FFF2-40B4-BE49-F238E27FC236}">
                <a16:creationId xmlns:a16="http://schemas.microsoft.com/office/drawing/2014/main" id="{15164FE0-AA28-EEA1-FB2F-2C382EC7491D}"/>
              </a:ext>
            </a:extLst>
          </p:cNvPr>
          <p:cNvSpPr>
            <a:spLocks noGrp="1"/>
          </p:cNvSpPr>
          <p:nvPr>
            <p:ph idx="1"/>
          </p:nvPr>
        </p:nvSpPr>
        <p:spPr/>
        <p:txBody>
          <a:bodyPr>
            <a:normAutofit/>
          </a:bodyPr>
          <a:lstStyle/>
          <a:p>
            <a:r>
              <a:rPr lang="en-US" sz="3200" dirty="0"/>
              <a:t>Metadata is “data about data”, many types:</a:t>
            </a:r>
          </a:p>
          <a:p>
            <a:pPr lvl="1"/>
            <a:r>
              <a:rPr lang="en-US" sz="2800" dirty="0"/>
              <a:t>Descriptive, structural, administrative</a:t>
            </a:r>
          </a:p>
          <a:p>
            <a:pPr lvl="1"/>
            <a:r>
              <a:rPr lang="en-US" sz="2800" dirty="0"/>
              <a:t>Many more, based on field and needs</a:t>
            </a:r>
          </a:p>
          <a:p>
            <a:pPr lvl="2"/>
            <a:r>
              <a:rPr lang="en-US" sz="2400" dirty="0"/>
              <a:t>Historical metadata</a:t>
            </a:r>
          </a:p>
          <a:p>
            <a:r>
              <a:rPr lang="en-US" sz="3200" dirty="0"/>
              <a:t>Provides critical context to help us:</a:t>
            </a:r>
          </a:p>
          <a:p>
            <a:pPr lvl="1"/>
            <a:r>
              <a:rPr lang="en-US" sz="2800" dirty="0"/>
              <a:t>Understand</a:t>
            </a:r>
          </a:p>
          <a:p>
            <a:pPr lvl="1"/>
            <a:r>
              <a:rPr lang="en-US" sz="2800" dirty="0"/>
              <a:t>Manage</a:t>
            </a:r>
          </a:p>
          <a:p>
            <a:pPr lvl="1"/>
            <a:r>
              <a:rPr lang="en-US" sz="2800" dirty="0"/>
              <a:t>Locate, Access, and Use</a:t>
            </a:r>
          </a:p>
          <a:p>
            <a:endParaRPr lang="en-US" dirty="0"/>
          </a:p>
        </p:txBody>
      </p:sp>
    </p:spTree>
    <p:extLst>
      <p:ext uri="{BB962C8B-B14F-4D97-AF65-F5344CB8AC3E}">
        <p14:creationId xmlns:p14="http://schemas.microsoft.com/office/powerpoint/2010/main" val="3775512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322B6-280F-916F-9364-CB31B5FCE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0EA73-1A2C-44E7-D0B1-DE322C8BD0EF}"/>
              </a:ext>
            </a:extLst>
          </p:cNvPr>
          <p:cNvSpPr>
            <a:spLocks noGrp="1"/>
          </p:cNvSpPr>
          <p:nvPr>
            <p:ph type="title"/>
          </p:nvPr>
        </p:nvSpPr>
        <p:spPr/>
        <p:txBody>
          <a:bodyPr/>
          <a:lstStyle/>
          <a:p>
            <a:r>
              <a:rPr lang="en-US" dirty="0"/>
              <a:t>How Useful can Metadata be: Only Data</a:t>
            </a:r>
          </a:p>
        </p:txBody>
      </p:sp>
      <p:graphicFrame>
        <p:nvGraphicFramePr>
          <p:cNvPr id="15" name="Table 14">
            <a:extLst>
              <a:ext uri="{FF2B5EF4-FFF2-40B4-BE49-F238E27FC236}">
                <a16:creationId xmlns:a16="http://schemas.microsoft.com/office/drawing/2014/main" id="{FF31DE42-D25B-ECB5-35AC-BBA4D0376D30}"/>
              </a:ext>
            </a:extLst>
          </p:cNvPr>
          <p:cNvGraphicFramePr>
            <a:graphicFrameLocks noGrp="1"/>
          </p:cNvGraphicFramePr>
          <p:nvPr>
            <p:extLst>
              <p:ext uri="{D42A27DB-BD31-4B8C-83A1-F6EECF244321}">
                <p14:modId xmlns:p14="http://schemas.microsoft.com/office/powerpoint/2010/main" val="2547147643"/>
              </p:ext>
            </p:extLst>
          </p:nvPr>
        </p:nvGraphicFramePr>
        <p:xfrm>
          <a:off x="811779" y="1690688"/>
          <a:ext cx="10542021" cy="1645920"/>
        </p:xfrm>
        <a:graphic>
          <a:graphicData uri="http://schemas.openxmlformats.org/drawingml/2006/table">
            <a:tbl>
              <a:tblPr firstRow="1" bandRow="1">
                <a:tableStyleId>{9D7B26C5-4107-4FEC-AEDC-1716B250A1EF}</a:tableStyleId>
              </a:tblPr>
              <a:tblGrid>
                <a:gridCol w="718385">
                  <a:extLst>
                    <a:ext uri="{9D8B030D-6E8A-4147-A177-3AD203B41FA5}">
                      <a16:colId xmlns:a16="http://schemas.microsoft.com/office/drawing/2014/main" val="2196806878"/>
                    </a:ext>
                  </a:extLst>
                </a:gridCol>
                <a:gridCol w="491877">
                  <a:extLst>
                    <a:ext uri="{9D8B030D-6E8A-4147-A177-3AD203B41FA5}">
                      <a16:colId xmlns:a16="http://schemas.microsoft.com/office/drawing/2014/main" val="410827074"/>
                    </a:ext>
                  </a:extLst>
                </a:gridCol>
                <a:gridCol w="400170">
                  <a:extLst>
                    <a:ext uri="{9D8B030D-6E8A-4147-A177-3AD203B41FA5}">
                      <a16:colId xmlns:a16="http://schemas.microsoft.com/office/drawing/2014/main" val="328549471"/>
                    </a:ext>
                  </a:extLst>
                </a:gridCol>
                <a:gridCol w="4360194">
                  <a:extLst>
                    <a:ext uri="{9D8B030D-6E8A-4147-A177-3AD203B41FA5}">
                      <a16:colId xmlns:a16="http://schemas.microsoft.com/office/drawing/2014/main" val="2014227781"/>
                    </a:ext>
                  </a:extLst>
                </a:gridCol>
                <a:gridCol w="411287">
                  <a:extLst>
                    <a:ext uri="{9D8B030D-6E8A-4147-A177-3AD203B41FA5}">
                      <a16:colId xmlns:a16="http://schemas.microsoft.com/office/drawing/2014/main" val="2922399342"/>
                    </a:ext>
                  </a:extLst>
                </a:gridCol>
                <a:gridCol w="291791">
                  <a:extLst>
                    <a:ext uri="{9D8B030D-6E8A-4147-A177-3AD203B41FA5}">
                      <a16:colId xmlns:a16="http://schemas.microsoft.com/office/drawing/2014/main" val="3160456328"/>
                    </a:ext>
                  </a:extLst>
                </a:gridCol>
                <a:gridCol w="358486">
                  <a:extLst>
                    <a:ext uri="{9D8B030D-6E8A-4147-A177-3AD203B41FA5}">
                      <a16:colId xmlns:a16="http://schemas.microsoft.com/office/drawing/2014/main" val="1482129709"/>
                    </a:ext>
                  </a:extLst>
                </a:gridCol>
                <a:gridCol w="358486">
                  <a:extLst>
                    <a:ext uri="{9D8B030D-6E8A-4147-A177-3AD203B41FA5}">
                      <a16:colId xmlns:a16="http://schemas.microsoft.com/office/drawing/2014/main" val="3261906497"/>
                    </a:ext>
                  </a:extLst>
                </a:gridCol>
                <a:gridCol w="1158828">
                  <a:extLst>
                    <a:ext uri="{9D8B030D-6E8A-4147-A177-3AD203B41FA5}">
                      <a16:colId xmlns:a16="http://schemas.microsoft.com/office/drawing/2014/main" val="3449769959"/>
                    </a:ext>
                  </a:extLst>
                </a:gridCol>
                <a:gridCol w="525224">
                  <a:extLst>
                    <a:ext uri="{9D8B030D-6E8A-4147-A177-3AD203B41FA5}">
                      <a16:colId xmlns:a16="http://schemas.microsoft.com/office/drawing/2014/main" val="1095169738"/>
                    </a:ext>
                  </a:extLst>
                </a:gridCol>
                <a:gridCol w="878153">
                  <a:extLst>
                    <a:ext uri="{9D8B030D-6E8A-4147-A177-3AD203B41FA5}">
                      <a16:colId xmlns:a16="http://schemas.microsoft.com/office/drawing/2014/main" val="4152841028"/>
                    </a:ext>
                  </a:extLst>
                </a:gridCol>
                <a:gridCol w="589140">
                  <a:extLst>
                    <a:ext uri="{9D8B030D-6E8A-4147-A177-3AD203B41FA5}">
                      <a16:colId xmlns:a16="http://schemas.microsoft.com/office/drawing/2014/main" val="3134078788"/>
                    </a:ext>
                  </a:extLst>
                </a:gridCol>
              </a:tblGrid>
              <a:tr h="274320">
                <a:tc>
                  <a:txBody>
                    <a:bodyPr/>
                    <a:lstStyle/>
                    <a:p>
                      <a:pPr algn="l" fontAlgn="b"/>
                      <a:r>
                        <a:rPr lang="en-US" sz="1000" b="0" u="none" strike="noStrike">
                          <a:solidFill>
                            <a:srgbClr val="000000"/>
                          </a:solidFill>
                          <a:effectLst/>
                        </a:rPr>
                        <a:t>PassengerId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Survived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Pclass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Name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Sex</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Age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SibSp</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Parch</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Ticket</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Fare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Embarked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183760"/>
                  </a:ext>
                </a:extLst>
              </a:tr>
              <a:tr h="274320">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err="1">
                          <a:solidFill>
                            <a:srgbClr val="000000"/>
                          </a:solidFill>
                          <a:effectLst/>
                        </a:rPr>
                        <a:t>Braund</a:t>
                      </a:r>
                      <a:r>
                        <a:rPr lang="en-US" sz="1000" b="0" u="none" strike="noStrike" dirty="0">
                          <a:solidFill>
                            <a:srgbClr val="000000"/>
                          </a:solidFill>
                          <a:effectLst/>
                        </a:rPr>
                        <a:t>, Mr. Owen Harris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22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A/5 21171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r" fontAlgn="b"/>
                      <a:r>
                        <a:rPr lang="en-US" sz="1000" b="0" u="none" strike="noStrike">
                          <a:solidFill>
                            <a:srgbClr val="000000"/>
                          </a:solidFill>
                          <a:effectLst/>
                        </a:rPr>
                        <a:t>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38</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PC 17599</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71.2833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Heikkinen, Miss. Laina</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26</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STON/O2. 3101282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7.925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r" fontAlgn="b"/>
                      <a:r>
                        <a:rPr lang="en-US" sz="1000" b="0" u="none" strike="noStrike">
                          <a:solidFill>
                            <a:srgbClr val="000000"/>
                          </a:solidFill>
                          <a:effectLst/>
                        </a:rPr>
                        <a:t>4</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113803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53.1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r" fontAlgn="b"/>
                      <a:r>
                        <a:rPr lang="en-US" sz="1000" b="0" u="none" strike="noStrike">
                          <a:solidFill>
                            <a:srgbClr val="000000"/>
                          </a:solidFill>
                          <a:effectLst/>
                        </a:rPr>
                        <a:t>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Allen, Mr. William Henry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373450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8.05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bl>
          </a:graphicData>
        </a:graphic>
      </p:graphicFrame>
      <p:sp>
        <p:nvSpPr>
          <p:cNvPr id="16" name="Rectangle 15">
            <a:extLst>
              <a:ext uri="{FF2B5EF4-FFF2-40B4-BE49-F238E27FC236}">
                <a16:creationId xmlns:a16="http://schemas.microsoft.com/office/drawing/2014/main" id="{9F75CBF2-2748-4FD2-47D0-2FAB1C9E2115}"/>
              </a:ext>
            </a:extLst>
          </p:cNvPr>
          <p:cNvSpPr/>
          <p:nvPr/>
        </p:nvSpPr>
        <p:spPr>
          <a:xfrm>
            <a:off x="708454" y="1614618"/>
            <a:ext cx="10882184" cy="3624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83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B4D16-D5BE-CD03-7B89-AB21ED02F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EA631-BFD6-87A2-8A67-84C7E3D769F5}"/>
              </a:ext>
            </a:extLst>
          </p:cNvPr>
          <p:cNvSpPr>
            <a:spLocks noGrp="1"/>
          </p:cNvSpPr>
          <p:nvPr>
            <p:ph type="title"/>
          </p:nvPr>
        </p:nvSpPr>
        <p:spPr/>
        <p:txBody>
          <a:bodyPr/>
          <a:lstStyle/>
          <a:p>
            <a:r>
              <a:rPr lang="en-US" dirty="0"/>
              <a:t>How Useful can Metadata be: Column Names</a:t>
            </a:r>
          </a:p>
        </p:txBody>
      </p:sp>
      <p:graphicFrame>
        <p:nvGraphicFramePr>
          <p:cNvPr id="6" name="Table 5">
            <a:extLst>
              <a:ext uri="{FF2B5EF4-FFF2-40B4-BE49-F238E27FC236}">
                <a16:creationId xmlns:a16="http://schemas.microsoft.com/office/drawing/2014/main" id="{2CFD4A93-718A-4193-851D-B8975DAF745D}"/>
              </a:ext>
            </a:extLst>
          </p:cNvPr>
          <p:cNvGraphicFramePr>
            <a:graphicFrameLocks noGrp="1"/>
          </p:cNvGraphicFramePr>
          <p:nvPr>
            <p:extLst>
              <p:ext uri="{D42A27DB-BD31-4B8C-83A1-F6EECF244321}">
                <p14:modId xmlns:p14="http://schemas.microsoft.com/office/powerpoint/2010/main" val="2975620221"/>
              </p:ext>
            </p:extLst>
          </p:nvPr>
        </p:nvGraphicFramePr>
        <p:xfrm>
          <a:off x="811779" y="1690688"/>
          <a:ext cx="10542021" cy="1645920"/>
        </p:xfrm>
        <a:graphic>
          <a:graphicData uri="http://schemas.openxmlformats.org/drawingml/2006/table">
            <a:tbl>
              <a:tblPr firstRow="1" bandRow="1">
                <a:tableStyleId>{9D7B26C5-4107-4FEC-AEDC-1716B250A1EF}</a:tableStyleId>
              </a:tblPr>
              <a:tblGrid>
                <a:gridCol w="718385">
                  <a:extLst>
                    <a:ext uri="{9D8B030D-6E8A-4147-A177-3AD203B41FA5}">
                      <a16:colId xmlns:a16="http://schemas.microsoft.com/office/drawing/2014/main" val="2196806878"/>
                    </a:ext>
                  </a:extLst>
                </a:gridCol>
                <a:gridCol w="491877">
                  <a:extLst>
                    <a:ext uri="{9D8B030D-6E8A-4147-A177-3AD203B41FA5}">
                      <a16:colId xmlns:a16="http://schemas.microsoft.com/office/drawing/2014/main" val="410827074"/>
                    </a:ext>
                  </a:extLst>
                </a:gridCol>
                <a:gridCol w="400170">
                  <a:extLst>
                    <a:ext uri="{9D8B030D-6E8A-4147-A177-3AD203B41FA5}">
                      <a16:colId xmlns:a16="http://schemas.microsoft.com/office/drawing/2014/main" val="328549471"/>
                    </a:ext>
                  </a:extLst>
                </a:gridCol>
                <a:gridCol w="4360194">
                  <a:extLst>
                    <a:ext uri="{9D8B030D-6E8A-4147-A177-3AD203B41FA5}">
                      <a16:colId xmlns:a16="http://schemas.microsoft.com/office/drawing/2014/main" val="2014227781"/>
                    </a:ext>
                  </a:extLst>
                </a:gridCol>
                <a:gridCol w="411287">
                  <a:extLst>
                    <a:ext uri="{9D8B030D-6E8A-4147-A177-3AD203B41FA5}">
                      <a16:colId xmlns:a16="http://schemas.microsoft.com/office/drawing/2014/main" val="2922399342"/>
                    </a:ext>
                  </a:extLst>
                </a:gridCol>
                <a:gridCol w="291791">
                  <a:extLst>
                    <a:ext uri="{9D8B030D-6E8A-4147-A177-3AD203B41FA5}">
                      <a16:colId xmlns:a16="http://schemas.microsoft.com/office/drawing/2014/main" val="3160456328"/>
                    </a:ext>
                  </a:extLst>
                </a:gridCol>
                <a:gridCol w="358486">
                  <a:extLst>
                    <a:ext uri="{9D8B030D-6E8A-4147-A177-3AD203B41FA5}">
                      <a16:colId xmlns:a16="http://schemas.microsoft.com/office/drawing/2014/main" val="1482129709"/>
                    </a:ext>
                  </a:extLst>
                </a:gridCol>
                <a:gridCol w="358486">
                  <a:extLst>
                    <a:ext uri="{9D8B030D-6E8A-4147-A177-3AD203B41FA5}">
                      <a16:colId xmlns:a16="http://schemas.microsoft.com/office/drawing/2014/main" val="3261906497"/>
                    </a:ext>
                  </a:extLst>
                </a:gridCol>
                <a:gridCol w="1158828">
                  <a:extLst>
                    <a:ext uri="{9D8B030D-6E8A-4147-A177-3AD203B41FA5}">
                      <a16:colId xmlns:a16="http://schemas.microsoft.com/office/drawing/2014/main" val="3449769959"/>
                    </a:ext>
                  </a:extLst>
                </a:gridCol>
                <a:gridCol w="525224">
                  <a:extLst>
                    <a:ext uri="{9D8B030D-6E8A-4147-A177-3AD203B41FA5}">
                      <a16:colId xmlns:a16="http://schemas.microsoft.com/office/drawing/2014/main" val="1095169738"/>
                    </a:ext>
                  </a:extLst>
                </a:gridCol>
                <a:gridCol w="878153">
                  <a:extLst>
                    <a:ext uri="{9D8B030D-6E8A-4147-A177-3AD203B41FA5}">
                      <a16:colId xmlns:a16="http://schemas.microsoft.com/office/drawing/2014/main" val="4152841028"/>
                    </a:ext>
                  </a:extLst>
                </a:gridCol>
                <a:gridCol w="589140">
                  <a:extLst>
                    <a:ext uri="{9D8B030D-6E8A-4147-A177-3AD203B41FA5}">
                      <a16:colId xmlns:a16="http://schemas.microsoft.com/office/drawing/2014/main" val="3134078788"/>
                    </a:ext>
                  </a:extLst>
                </a:gridCol>
              </a:tblGrid>
              <a:tr h="274320">
                <a:tc>
                  <a:txBody>
                    <a:bodyPr/>
                    <a:lstStyle/>
                    <a:p>
                      <a:pPr algn="l" fontAlgn="b"/>
                      <a:r>
                        <a:rPr lang="en-US" sz="1000" b="0" u="none" strike="noStrike">
                          <a:solidFill>
                            <a:srgbClr val="000000"/>
                          </a:solidFill>
                          <a:effectLst/>
                        </a:rPr>
                        <a:t>PassengerId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Survived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Pclass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Name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Sex</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Age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SibSp</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Parch</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Ticket</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Fare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fontAlgn="b"/>
                      <a:r>
                        <a:rPr lang="en-US" sz="1000" b="0" u="none" strike="noStrike" dirty="0">
                          <a:solidFill>
                            <a:srgbClr val="000000"/>
                          </a:solidFill>
                          <a:effectLst/>
                        </a:rPr>
                        <a:t>Embarked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429183760"/>
                  </a:ext>
                </a:extLst>
              </a:tr>
              <a:tr h="274320">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err="1">
                          <a:solidFill>
                            <a:srgbClr val="000000"/>
                          </a:solidFill>
                          <a:effectLst/>
                        </a:rPr>
                        <a:t>Braund</a:t>
                      </a:r>
                      <a:r>
                        <a:rPr lang="en-US" sz="1000" b="0" u="none" strike="noStrike" dirty="0">
                          <a:solidFill>
                            <a:srgbClr val="000000"/>
                          </a:solidFill>
                          <a:effectLst/>
                        </a:rPr>
                        <a:t>, Mr. Owen Harris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22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A/5 21171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r" fontAlgn="b"/>
                      <a:r>
                        <a:rPr lang="en-US" sz="1000" b="0" u="none" strike="noStrike">
                          <a:solidFill>
                            <a:srgbClr val="000000"/>
                          </a:solidFill>
                          <a:effectLst/>
                        </a:rPr>
                        <a:t>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38</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PC 17599</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71.2833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Heikkinen, Miss. Laina</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26</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STON/O2. 3101282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7.925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r" fontAlgn="b"/>
                      <a:r>
                        <a:rPr lang="en-US" sz="1000" b="0" u="none" strike="noStrike">
                          <a:solidFill>
                            <a:srgbClr val="000000"/>
                          </a:solidFill>
                          <a:effectLst/>
                        </a:rPr>
                        <a:t>4</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113803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53.1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r" fontAlgn="b"/>
                      <a:r>
                        <a:rPr lang="en-US" sz="1000" b="0" u="none" strike="noStrike">
                          <a:solidFill>
                            <a:srgbClr val="000000"/>
                          </a:solidFill>
                          <a:effectLst/>
                        </a:rPr>
                        <a:t>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Allen, Mr. William Henry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373450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8.05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bl>
          </a:graphicData>
        </a:graphic>
      </p:graphicFrame>
    </p:spTree>
    <p:extLst>
      <p:ext uri="{BB962C8B-B14F-4D97-AF65-F5344CB8AC3E}">
        <p14:creationId xmlns:p14="http://schemas.microsoft.com/office/powerpoint/2010/main" val="275594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E9F9A-D88C-5AD0-B8A5-FFAF2E89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6426CA-03CB-EE1E-194F-EF7DF8B5E7DD}"/>
              </a:ext>
            </a:extLst>
          </p:cNvPr>
          <p:cNvSpPr>
            <a:spLocks noGrp="1"/>
          </p:cNvSpPr>
          <p:nvPr>
            <p:ph type="title"/>
          </p:nvPr>
        </p:nvSpPr>
        <p:spPr/>
        <p:txBody>
          <a:bodyPr/>
          <a:lstStyle/>
          <a:p>
            <a:r>
              <a:rPr lang="en-US" dirty="0"/>
              <a:t>How Useful can Metadata be: Keys</a:t>
            </a:r>
          </a:p>
        </p:txBody>
      </p:sp>
      <p:graphicFrame>
        <p:nvGraphicFramePr>
          <p:cNvPr id="5" name="Table 4">
            <a:extLst>
              <a:ext uri="{FF2B5EF4-FFF2-40B4-BE49-F238E27FC236}">
                <a16:creationId xmlns:a16="http://schemas.microsoft.com/office/drawing/2014/main" id="{C81E1266-43DB-B91C-EE46-99F518E20023}"/>
              </a:ext>
            </a:extLst>
          </p:cNvPr>
          <p:cNvGraphicFramePr>
            <a:graphicFrameLocks noGrp="1"/>
          </p:cNvGraphicFramePr>
          <p:nvPr>
            <p:extLst>
              <p:ext uri="{D42A27DB-BD31-4B8C-83A1-F6EECF244321}">
                <p14:modId xmlns:p14="http://schemas.microsoft.com/office/powerpoint/2010/main" val="956616211"/>
              </p:ext>
            </p:extLst>
          </p:nvPr>
        </p:nvGraphicFramePr>
        <p:xfrm>
          <a:off x="811779" y="1690688"/>
          <a:ext cx="10542021" cy="1645920"/>
        </p:xfrm>
        <a:graphic>
          <a:graphicData uri="http://schemas.openxmlformats.org/drawingml/2006/table">
            <a:tbl>
              <a:tblPr firstRow="1" bandRow="1">
                <a:tableStyleId>{9D7B26C5-4107-4FEC-AEDC-1716B250A1EF}</a:tableStyleId>
              </a:tblPr>
              <a:tblGrid>
                <a:gridCol w="718385">
                  <a:extLst>
                    <a:ext uri="{9D8B030D-6E8A-4147-A177-3AD203B41FA5}">
                      <a16:colId xmlns:a16="http://schemas.microsoft.com/office/drawing/2014/main" val="2196806878"/>
                    </a:ext>
                  </a:extLst>
                </a:gridCol>
                <a:gridCol w="491877">
                  <a:extLst>
                    <a:ext uri="{9D8B030D-6E8A-4147-A177-3AD203B41FA5}">
                      <a16:colId xmlns:a16="http://schemas.microsoft.com/office/drawing/2014/main" val="410827074"/>
                    </a:ext>
                  </a:extLst>
                </a:gridCol>
                <a:gridCol w="400170">
                  <a:extLst>
                    <a:ext uri="{9D8B030D-6E8A-4147-A177-3AD203B41FA5}">
                      <a16:colId xmlns:a16="http://schemas.microsoft.com/office/drawing/2014/main" val="328549471"/>
                    </a:ext>
                  </a:extLst>
                </a:gridCol>
                <a:gridCol w="4360194">
                  <a:extLst>
                    <a:ext uri="{9D8B030D-6E8A-4147-A177-3AD203B41FA5}">
                      <a16:colId xmlns:a16="http://schemas.microsoft.com/office/drawing/2014/main" val="2014227781"/>
                    </a:ext>
                  </a:extLst>
                </a:gridCol>
                <a:gridCol w="411287">
                  <a:extLst>
                    <a:ext uri="{9D8B030D-6E8A-4147-A177-3AD203B41FA5}">
                      <a16:colId xmlns:a16="http://schemas.microsoft.com/office/drawing/2014/main" val="2922399342"/>
                    </a:ext>
                  </a:extLst>
                </a:gridCol>
                <a:gridCol w="291791">
                  <a:extLst>
                    <a:ext uri="{9D8B030D-6E8A-4147-A177-3AD203B41FA5}">
                      <a16:colId xmlns:a16="http://schemas.microsoft.com/office/drawing/2014/main" val="3160456328"/>
                    </a:ext>
                  </a:extLst>
                </a:gridCol>
                <a:gridCol w="358486">
                  <a:extLst>
                    <a:ext uri="{9D8B030D-6E8A-4147-A177-3AD203B41FA5}">
                      <a16:colId xmlns:a16="http://schemas.microsoft.com/office/drawing/2014/main" val="1482129709"/>
                    </a:ext>
                  </a:extLst>
                </a:gridCol>
                <a:gridCol w="358486">
                  <a:extLst>
                    <a:ext uri="{9D8B030D-6E8A-4147-A177-3AD203B41FA5}">
                      <a16:colId xmlns:a16="http://schemas.microsoft.com/office/drawing/2014/main" val="3261906497"/>
                    </a:ext>
                  </a:extLst>
                </a:gridCol>
                <a:gridCol w="1158828">
                  <a:extLst>
                    <a:ext uri="{9D8B030D-6E8A-4147-A177-3AD203B41FA5}">
                      <a16:colId xmlns:a16="http://schemas.microsoft.com/office/drawing/2014/main" val="3449769959"/>
                    </a:ext>
                  </a:extLst>
                </a:gridCol>
                <a:gridCol w="525224">
                  <a:extLst>
                    <a:ext uri="{9D8B030D-6E8A-4147-A177-3AD203B41FA5}">
                      <a16:colId xmlns:a16="http://schemas.microsoft.com/office/drawing/2014/main" val="1095169738"/>
                    </a:ext>
                  </a:extLst>
                </a:gridCol>
                <a:gridCol w="878153">
                  <a:extLst>
                    <a:ext uri="{9D8B030D-6E8A-4147-A177-3AD203B41FA5}">
                      <a16:colId xmlns:a16="http://schemas.microsoft.com/office/drawing/2014/main" val="4152841028"/>
                    </a:ext>
                  </a:extLst>
                </a:gridCol>
                <a:gridCol w="589140">
                  <a:extLst>
                    <a:ext uri="{9D8B030D-6E8A-4147-A177-3AD203B41FA5}">
                      <a16:colId xmlns:a16="http://schemas.microsoft.com/office/drawing/2014/main" val="3134078788"/>
                    </a:ext>
                  </a:extLst>
                </a:gridCol>
              </a:tblGrid>
              <a:tr h="274320">
                <a:tc>
                  <a:txBody>
                    <a:bodyPr/>
                    <a:lstStyle/>
                    <a:p>
                      <a:pPr algn="l" fontAlgn="b"/>
                      <a:r>
                        <a:rPr lang="en-US" sz="1000" b="0" u="none" strike="noStrike">
                          <a:solidFill>
                            <a:srgbClr val="000000"/>
                          </a:solidFill>
                          <a:effectLst/>
                        </a:rPr>
                        <a:t>PassengerId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Survived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Pclass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Name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Sex</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Age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SibSp</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Parch</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Ticket</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Fare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Embarked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183760"/>
                  </a:ext>
                </a:extLst>
              </a:tr>
              <a:tr h="274320">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err="1">
                          <a:solidFill>
                            <a:srgbClr val="000000"/>
                          </a:solidFill>
                          <a:effectLst/>
                        </a:rPr>
                        <a:t>Braund</a:t>
                      </a:r>
                      <a:r>
                        <a:rPr lang="en-US" sz="1000" b="0" u="none" strike="noStrike" dirty="0">
                          <a:solidFill>
                            <a:srgbClr val="000000"/>
                          </a:solidFill>
                          <a:effectLst/>
                        </a:rPr>
                        <a:t>, Mr. Owen Harris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22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A/5 21171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r" fontAlgn="b"/>
                      <a:r>
                        <a:rPr lang="en-US" sz="1000" b="0" u="none" strike="noStrike">
                          <a:solidFill>
                            <a:srgbClr val="000000"/>
                          </a:solidFill>
                          <a:effectLst/>
                        </a:rPr>
                        <a:t>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38</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PC 17599</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71.2833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Heikkinen, Miss. Laina</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26</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STON/O2. 3101282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7.925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r" fontAlgn="b"/>
                      <a:r>
                        <a:rPr lang="en-US" sz="1000" b="0" u="none" strike="noStrike">
                          <a:solidFill>
                            <a:srgbClr val="000000"/>
                          </a:solidFill>
                          <a:effectLst/>
                        </a:rPr>
                        <a:t>4</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113803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53.1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r" fontAlgn="b"/>
                      <a:r>
                        <a:rPr lang="en-US" sz="1000" b="0" u="none" strike="noStrike">
                          <a:solidFill>
                            <a:srgbClr val="000000"/>
                          </a:solidFill>
                          <a:effectLst/>
                        </a:rPr>
                        <a:t>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Allen, Mr. William Henry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male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373450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8.05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bl>
          </a:graphicData>
        </a:graphic>
      </p:graphicFrame>
      <p:graphicFrame>
        <p:nvGraphicFramePr>
          <p:cNvPr id="8" name="Table 7">
            <a:extLst>
              <a:ext uri="{FF2B5EF4-FFF2-40B4-BE49-F238E27FC236}">
                <a16:creationId xmlns:a16="http://schemas.microsoft.com/office/drawing/2014/main" id="{5919B9BA-CEA3-96F6-E49F-EFD358F94D2C}"/>
              </a:ext>
            </a:extLst>
          </p:cNvPr>
          <p:cNvGraphicFramePr>
            <a:graphicFrameLocks noGrp="1"/>
          </p:cNvGraphicFramePr>
          <p:nvPr>
            <p:extLst>
              <p:ext uri="{D42A27DB-BD31-4B8C-83A1-F6EECF244321}">
                <p14:modId xmlns:p14="http://schemas.microsoft.com/office/powerpoint/2010/main" val="2352381415"/>
              </p:ext>
            </p:extLst>
          </p:nvPr>
        </p:nvGraphicFramePr>
        <p:xfrm>
          <a:off x="811779" y="3581384"/>
          <a:ext cx="4928194" cy="3056355"/>
        </p:xfrm>
        <a:graphic>
          <a:graphicData uri="http://schemas.openxmlformats.org/drawingml/2006/table">
            <a:tbl>
              <a:tblPr firstRow="1" bandRow="1">
                <a:tableStyleId>{9D7B26C5-4107-4FEC-AEDC-1716B250A1EF}</a:tableStyleId>
              </a:tblPr>
              <a:tblGrid>
                <a:gridCol w="641637">
                  <a:extLst>
                    <a:ext uri="{9D8B030D-6E8A-4147-A177-3AD203B41FA5}">
                      <a16:colId xmlns:a16="http://schemas.microsoft.com/office/drawing/2014/main" val="2196806878"/>
                    </a:ext>
                  </a:extLst>
                </a:gridCol>
                <a:gridCol w="2117558">
                  <a:extLst>
                    <a:ext uri="{9D8B030D-6E8A-4147-A177-3AD203B41FA5}">
                      <a16:colId xmlns:a16="http://schemas.microsoft.com/office/drawing/2014/main" val="410827074"/>
                    </a:ext>
                  </a:extLst>
                </a:gridCol>
                <a:gridCol w="2168999">
                  <a:extLst>
                    <a:ext uri="{9D8B030D-6E8A-4147-A177-3AD203B41FA5}">
                      <a16:colId xmlns:a16="http://schemas.microsoft.com/office/drawing/2014/main" val="328549471"/>
                    </a:ext>
                  </a:extLst>
                </a:gridCol>
              </a:tblGrid>
              <a:tr h="274320">
                <a:tc>
                  <a:txBody>
                    <a:bodyPr/>
                    <a:lstStyle/>
                    <a:p>
                      <a:pPr algn="l" fontAlgn="b"/>
                      <a:r>
                        <a:rPr lang="en-US" sz="1000" b="0" u="none" strike="noStrike" dirty="0">
                          <a:solidFill>
                            <a:srgbClr val="000000"/>
                          </a:solidFill>
                          <a:effectLst/>
                        </a:rPr>
                        <a:t>Variable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Definition</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Key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183760"/>
                  </a:ext>
                </a:extLst>
              </a:tr>
              <a:tr h="274320">
                <a:tc>
                  <a:txBody>
                    <a:bodyPr/>
                    <a:lstStyle/>
                    <a:p>
                      <a:pPr algn="l" fontAlgn="b"/>
                      <a:r>
                        <a:rPr lang="en-US" sz="1000" b="0" u="none" strike="noStrike" dirty="0">
                          <a:solidFill>
                            <a:srgbClr val="000000"/>
                          </a:solidFill>
                          <a:effectLst/>
                        </a:rPr>
                        <a:t>Survival</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Survival</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0 = No, 1 = Yes</a:t>
                      </a: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l" fontAlgn="b"/>
                      <a:r>
                        <a:rPr lang="en-US" sz="1000" b="0" i="0" u="none" strike="noStrike" dirty="0" err="1">
                          <a:solidFill>
                            <a:srgbClr val="000000"/>
                          </a:solidFill>
                          <a:effectLst/>
                          <a:latin typeface="Aptos Narrow" panose="020B0004020202020204" pitchFamily="34" charset="0"/>
                        </a:rPr>
                        <a:t>pclass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Ticket class</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1 = 1</a:t>
                      </a:r>
                      <a:r>
                        <a:rPr lang="en-US" sz="1000" b="0" u="none" strike="noStrike" baseline="30000" dirty="0">
                          <a:solidFill>
                            <a:srgbClr val="000000"/>
                          </a:solidFill>
                          <a:effectLst/>
                        </a:rPr>
                        <a:t>st</a:t>
                      </a:r>
                      <a:r>
                        <a:rPr lang="en-US" sz="1000" b="0" u="none" strike="noStrike" dirty="0">
                          <a:solidFill>
                            <a:srgbClr val="000000"/>
                          </a:solidFill>
                          <a:effectLst/>
                        </a:rPr>
                        <a:t>, 2 = 2</a:t>
                      </a:r>
                      <a:r>
                        <a:rPr lang="en-US" sz="1000" b="0" u="none" strike="noStrike" baseline="30000" dirty="0">
                          <a:solidFill>
                            <a:srgbClr val="000000"/>
                          </a:solidFill>
                          <a:effectLst/>
                        </a:rPr>
                        <a:t>nd</a:t>
                      </a:r>
                      <a:r>
                        <a:rPr lang="en-US" sz="1000" b="0" u="none" strike="noStrike" dirty="0">
                          <a:solidFill>
                            <a:srgbClr val="000000"/>
                          </a:solidFill>
                          <a:effectLst/>
                        </a:rPr>
                        <a:t>, 3 = 3rd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l" fontAlgn="b"/>
                      <a:r>
                        <a:rPr lang="en-US" sz="1000" b="0" i="0" u="none" strike="noStrike" dirty="0">
                          <a:solidFill>
                            <a:srgbClr val="000000"/>
                          </a:solidFill>
                          <a:effectLst/>
                          <a:latin typeface="Aptos Narrow" panose="020B0004020202020204" pitchFamily="34" charset="0"/>
                        </a:rPr>
                        <a:t>sex</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Sex</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Age</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Age in years</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l" fontAlgn="b"/>
                      <a:r>
                        <a:rPr lang="en-US" sz="1000" b="0" i="0" u="none" strike="noStrike" dirty="0" err="1">
                          <a:solidFill>
                            <a:srgbClr val="000000"/>
                          </a:solidFill>
                          <a:effectLst/>
                          <a:latin typeface="Aptos Narrow" panose="020B0004020202020204" pitchFamily="34" charset="0"/>
                        </a:rPr>
                        <a:t>sibsp</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 of siblings / spouses aboard the Titanic</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parch</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 of parents / children aboard the Titanic</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019879"/>
                  </a:ext>
                </a:extLst>
              </a:tr>
              <a:tr h="274320">
                <a:tc>
                  <a:txBody>
                    <a:bodyPr/>
                    <a:lstStyle/>
                    <a:p>
                      <a:pPr algn="l" fontAlgn="b"/>
                      <a:r>
                        <a:rPr lang="en-US" sz="1000" b="0" i="0" u="none" strike="noStrike" dirty="0">
                          <a:solidFill>
                            <a:srgbClr val="000000"/>
                          </a:solidFill>
                          <a:effectLst/>
                          <a:latin typeface="Aptos Narrow" panose="020B0004020202020204" pitchFamily="34" charset="0"/>
                        </a:rPr>
                        <a:t>ticket</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Ticket number</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291042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fare</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Passenger fare</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3765253"/>
                  </a:ext>
                </a:extLst>
              </a:tr>
              <a:tr h="274320">
                <a:tc>
                  <a:txBody>
                    <a:bodyPr/>
                    <a:lstStyle/>
                    <a:p>
                      <a:pPr algn="l" fontAlgn="b"/>
                      <a:r>
                        <a:rPr lang="en-US" sz="1000" b="0" i="0" u="none" strike="noStrike" dirty="0">
                          <a:solidFill>
                            <a:srgbClr val="000000"/>
                          </a:solidFill>
                          <a:effectLst/>
                          <a:latin typeface="Aptos Narrow" panose="020B0004020202020204" pitchFamily="34" charset="0"/>
                        </a:rPr>
                        <a:t>cabin</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Cabin number</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477924"/>
                  </a:ext>
                </a:extLst>
              </a:tr>
              <a:tr h="274320">
                <a:tc>
                  <a:txBody>
                    <a:bodyPr/>
                    <a:lstStyle/>
                    <a:p>
                      <a:pPr algn="l" fontAlgn="b"/>
                      <a:r>
                        <a:rPr lang="en-US" sz="1000" b="0" i="0" u="none" strike="noStrike" dirty="0">
                          <a:solidFill>
                            <a:srgbClr val="000000"/>
                          </a:solidFill>
                          <a:effectLst/>
                          <a:latin typeface="Aptos Narrow" panose="020B0004020202020204" pitchFamily="34" charset="0"/>
                        </a:rPr>
                        <a:t>embarked</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Port of Embarkation</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C = Cherbourg, Q = Queenstown, S = Southampton</a:t>
                      </a: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525008"/>
                  </a:ext>
                </a:extLst>
              </a:tr>
            </a:tbl>
          </a:graphicData>
        </a:graphic>
      </p:graphicFrame>
      <p:sp>
        <p:nvSpPr>
          <p:cNvPr id="3" name="Rectangle 2">
            <a:extLst>
              <a:ext uri="{FF2B5EF4-FFF2-40B4-BE49-F238E27FC236}">
                <a16:creationId xmlns:a16="http://schemas.microsoft.com/office/drawing/2014/main" id="{3069C952-B272-28A3-7228-C1C5CAB76DE6}"/>
              </a:ext>
            </a:extLst>
          </p:cNvPr>
          <p:cNvSpPr/>
          <p:nvPr/>
        </p:nvSpPr>
        <p:spPr>
          <a:xfrm>
            <a:off x="785813" y="3555206"/>
            <a:ext cx="4979194" cy="3107532"/>
          </a:xfrm>
          <a:prstGeom prst="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759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2DFA-DC77-7B3B-63E5-DD44F4E0E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AE1B4-8696-A8CA-226B-7D7D6E2011AF}"/>
              </a:ext>
            </a:extLst>
          </p:cNvPr>
          <p:cNvSpPr>
            <a:spLocks noGrp="1"/>
          </p:cNvSpPr>
          <p:nvPr>
            <p:ph type="title"/>
          </p:nvPr>
        </p:nvSpPr>
        <p:spPr/>
        <p:txBody>
          <a:bodyPr/>
          <a:lstStyle/>
          <a:p>
            <a:r>
              <a:rPr lang="en-US" dirty="0"/>
              <a:t>How Useful can Metadata be: Notes</a:t>
            </a:r>
          </a:p>
        </p:txBody>
      </p:sp>
      <p:graphicFrame>
        <p:nvGraphicFramePr>
          <p:cNvPr id="5" name="Table 4">
            <a:extLst>
              <a:ext uri="{FF2B5EF4-FFF2-40B4-BE49-F238E27FC236}">
                <a16:creationId xmlns:a16="http://schemas.microsoft.com/office/drawing/2014/main" id="{E9C2D2C7-1355-33DE-DC4E-11754C8BE67A}"/>
              </a:ext>
            </a:extLst>
          </p:cNvPr>
          <p:cNvGraphicFramePr>
            <a:graphicFrameLocks noGrp="1"/>
          </p:cNvGraphicFramePr>
          <p:nvPr/>
        </p:nvGraphicFramePr>
        <p:xfrm>
          <a:off x="811779" y="1690688"/>
          <a:ext cx="10542021" cy="1645920"/>
        </p:xfrm>
        <a:graphic>
          <a:graphicData uri="http://schemas.openxmlformats.org/drawingml/2006/table">
            <a:tbl>
              <a:tblPr firstRow="1" bandRow="1">
                <a:tableStyleId>{9D7B26C5-4107-4FEC-AEDC-1716B250A1EF}</a:tableStyleId>
              </a:tblPr>
              <a:tblGrid>
                <a:gridCol w="718385">
                  <a:extLst>
                    <a:ext uri="{9D8B030D-6E8A-4147-A177-3AD203B41FA5}">
                      <a16:colId xmlns:a16="http://schemas.microsoft.com/office/drawing/2014/main" val="2196806878"/>
                    </a:ext>
                  </a:extLst>
                </a:gridCol>
                <a:gridCol w="491877">
                  <a:extLst>
                    <a:ext uri="{9D8B030D-6E8A-4147-A177-3AD203B41FA5}">
                      <a16:colId xmlns:a16="http://schemas.microsoft.com/office/drawing/2014/main" val="410827074"/>
                    </a:ext>
                  </a:extLst>
                </a:gridCol>
                <a:gridCol w="400170">
                  <a:extLst>
                    <a:ext uri="{9D8B030D-6E8A-4147-A177-3AD203B41FA5}">
                      <a16:colId xmlns:a16="http://schemas.microsoft.com/office/drawing/2014/main" val="328549471"/>
                    </a:ext>
                  </a:extLst>
                </a:gridCol>
                <a:gridCol w="4360194">
                  <a:extLst>
                    <a:ext uri="{9D8B030D-6E8A-4147-A177-3AD203B41FA5}">
                      <a16:colId xmlns:a16="http://schemas.microsoft.com/office/drawing/2014/main" val="2014227781"/>
                    </a:ext>
                  </a:extLst>
                </a:gridCol>
                <a:gridCol w="411287">
                  <a:extLst>
                    <a:ext uri="{9D8B030D-6E8A-4147-A177-3AD203B41FA5}">
                      <a16:colId xmlns:a16="http://schemas.microsoft.com/office/drawing/2014/main" val="2922399342"/>
                    </a:ext>
                  </a:extLst>
                </a:gridCol>
                <a:gridCol w="291791">
                  <a:extLst>
                    <a:ext uri="{9D8B030D-6E8A-4147-A177-3AD203B41FA5}">
                      <a16:colId xmlns:a16="http://schemas.microsoft.com/office/drawing/2014/main" val="3160456328"/>
                    </a:ext>
                  </a:extLst>
                </a:gridCol>
                <a:gridCol w="358486">
                  <a:extLst>
                    <a:ext uri="{9D8B030D-6E8A-4147-A177-3AD203B41FA5}">
                      <a16:colId xmlns:a16="http://schemas.microsoft.com/office/drawing/2014/main" val="1482129709"/>
                    </a:ext>
                  </a:extLst>
                </a:gridCol>
                <a:gridCol w="358486">
                  <a:extLst>
                    <a:ext uri="{9D8B030D-6E8A-4147-A177-3AD203B41FA5}">
                      <a16:colId xmlns:a16="http://schemas.microsoft.com/office/drawing/2014/main" val="3261906497"/>
                    </a:ext>
                  </a:extLst>
                </a:gridCol>
                <a:gridCol w="1158828">
                  <a:extLst>
                    <a:ext uri="{9D8B030D-6E8A-4147-A177-3AD203B41FA5}">
                      <a16:colId xmlns:a16="http://schemas.microsoft.com/office/drawing/2014/main" val="3449769959"/>
                    </a:ext>
                  </a:extLst>
                </a:gridCol>
                <a:gridCol w="525224">
                  <a:extLst>
                    <a:ext uri="{9D8B030D-6E8A-4147-A177-3AD203B41FA5}">
                      <a16:colId xmlns:a16="http://schemas.microsoft.com/office/drawing/2014/main" val="1095169738"/>
                    </a:ext>
                  </a:extLst>
                </a:gridCol>
                <a:gridCol w="878153">
                  <a:extLst>
                    <a:ext uri="{9D8B030D-6E8A-4147-A177-3AD203B41FA5}">
                      <a16:colId xmlns:a16="http://schemas.microsoft.com/office/drawing/2014/main" val="4152841028"/>
                    </a:ext>
                  </a:extLst>
                </a:gridCol>
                <a:gridCol w="589140">
                  <a:extLst>
                    <a:ext uri="{9D8B030D-6E8A-4147-A177-3AD203B41FA5}">
                      <a16:colId xmlns:a16="http://schemas.microsoft.com/office/drawing/2014/main" val="3134078788"/>
                    </a:ext>
                  </a:extLst>
                </a:gridCol>
              </a:tblGrid>
              <a:tr h="274320">
                <a:tc>
                  <a:txBody>
                    <a:bodyPr/>
                    <a:lstStyle/>
                    <a:p>
                      <a:pPr algn="l" fontAlgn="b"/>
                      <a:r>
                        <a:rPr lang="en-US" sz="1000" b="0" u="none" strike="noStrike">
                          <a:solidFill>
                            <a:srgbClr val="000000"/>
                          </a:solidFill>
                          <a:effectLst/>
                        </a:rPr>
                        <a:t>PassengerId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Survived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Pclass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Name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Sex</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Age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SibSp</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Parch</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Ticket</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Fare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Embarked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183760"/>
                  </a:ext>
                </a:extLst>
              </a:tr>
              <a:tr h="274320">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err="1">
                          <a:solidFill>
                            <a:srgbClr val="000000"/>
                          </a:solidFill>
                          <a:effectLst/>
                        </a:rPr>
                        <a:t>Braund</a:t>
                      </a:r>
                      <a:r>
                        <a:rPr lang="en-US" sz="1000" b="0" u="none" strike="noStrike" dirty="0">
                          <a:solidFill>
                            <a:srgbClr val="000000"/>
                          </a:solidFill>
                          <a:effectLst/>
                        </a:rPr>
                        <a:t>, Mr. Owen Harris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22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A/5 21171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r" fontAlgn="b"/>
                      <a:r>
                        <a:rPr lang="en-US" sz="1000" b="0" u="none" strike="noStrike">
                          <a:solidFill>
                            <a:srgbClr val="000000"/>
                          </a:solidFill>
                          <a:effectLst/>
                        </a:rPr>
                        <a:t>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38</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PC 17599</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71.2833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Heikkinen, Miss. Laina</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26</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STON/O2. 3101282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7.925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r" fontAlgn="b"/>
                      <a:r>
                        <a:rPr lang="en-US" sz="1000" b="0" u="none" strike="noStrike">
                          <a:solidFill>
                            <a:srgbClr val="000000"/>
                          </a:solidFill>
                          <a:effectLst/>
                        </a:rPr>
                        <a:t>4</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113803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53.1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r" fontAlgn="b"/>
                      <a:r>
                        <a:rPr lang="en-US" sz="1000" b="0" u="none" strike="noStrike">
                          <a:solidFill>
                            <a:srgbClr val="000000"/>
                          </a:solidFill>
                          <a:effectLst/>
                        </a:rPr>
                        <a:t>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Allen, Mr. William Henry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male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373450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000" b="0" u="none" strike="noStrike">
                          <a:solidFill>
                            <a:srgbClr val="000000"/>
                          </a:solidFill>
                          <a:effectLst/>
                        </a:rPr>
                        <a:t>8.05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bl>
          </a:graphicData>
        </a:graphic>
      </p:graphicFrame>
      <p:graphicFrame>
        <p:nvGraphicFramePr>
          <p:cNvPr id="8" name="Table 7">
            <a:extLst>
              <a:ext uri="{FF2B5EF4-FFF2-40B4-BE49-F238E27FC236}">
                <a16:creationId xmlns:a16="http://schemas.microsoft.com/office/drawing/2014/main" id="{9CADEDA3-8A3D-4DC8-B323-9B21428193DB}"/>
              </a:ext>
            </a:extLst>
          </p:cNvPr>
          <p:cNvGraphicFramePr>
            <a:graphicFrameLocks noGrp="1"/>
          </p:cNvGraphicFramePr>
          <p:nvPr/>
        </p:nvGraphicFramePr>
        <p:xfrm>
          <a:off x="811779" y="3581384"/>
          <a:ext cx="4928194" cy="3056355"/>
        </p:xfrm>
        <a:graphic>
          <a:graphicData uri="http://schemas.openxmlformats.org/drawingml/2006/table">
            <a:tbl>
              <a:tblPr firstRow="1" bandRow="1">
                <a:tableStyleId>{9D7B26C5-4107-4FEC-AEDC-1716B250A1EF}</a:tableStyleId>
              </a:tblPr>
              <a:tblGrid>
                <a:gridCol w="641637">
                  <a:extLst>
                    <a:ext uri="{9D8B030D-6E8A-4147-A177-3AD203B41FA5}">
                      <a16:colId xmlns:a16="http://schemas.microsoft.com/office/drawing/2014/main" val="2196806878"/>
                    </a:ext>
                  </a:extLst>
                </a:gridCol>
                <a:gridCol w="2117558">
                  <a:extLst>
                    <a:ext uri="{9D8B030D-6E8A-4147-A177-3AD203B41FA5}">
                      <a16:colId xmlns:a16="http://schemas.microsoft.com/office/drawing/2014/main" val="410827074"/>
                    </a:ext>
                  </a:extLst>
                </a:gridCol>
                <a:gridCol w="2168999">
                  <a:extLst>
                    <a:ext uri="{9D8B030D-6E8A-4147-A177-3AD203B41FA5}">
                      <a16:colId xmlns:a16="http://schemas.microsoft.com/office/drawing/2014/main" val="328549471"/>
                    </a:ext>
                  </a:extLst>
                </a:gridCol>
              </a:tblGrid>
              <a:tr h="274320">
                <a:tc>
                  <a:txBody>
                    <a:bodyPr/>
                    <a:lstStyle/>
                    <a:p>
                      <a:pPr algn="l" fontAlgn="b"/>
                      <a:r>
                        <a:rPr lang="en-US" sz="1000" b="0" u="none" strike="noStrike" dirty="0">
                          <a:solidFill>
                            <a:srgbClr val="000000"/>
                          </a:solidFill>
                          <a:effectLst/>
                        </a:rPr>
                        <a:t>Variable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Definition</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Key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183760"/>
                  </a:ext>
                </a:extLst>
              </a:tr>
              <a:tr h="274320">
                <a:tc>
                  <a:txBody>
                    <a:bodyPr/>
                    <a:lstStyle/>
                    <a:p>
                      <a:pPr algn="l" fontAlgn="b"/>
                      <a:r>
                        <a:rPr lang="en-US" sz="1000" b="0" u="none" strike="noStrike" dirty="0">
                          <a:solidFill>
                            <a:srgbClr val="000000"/>
                          </a:solidFill>
                          <a:effectLst/>
                        </a:rPr>
                        <a:t>Survival</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Survival</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0 = No, 1 = Yes</a:t>
                      </a: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l" fontAlgn="b"/>
                      <a:r>
                        <a:rPr lang="en-US" sz="1000" b="0" i="0" u="none" strike="noStrike" dirty="0" err="1">
                          <a:solidFill>
                            <a:srgbClr val="000000"/>
                          </a:solidFill>
                          <a:effectLst/>
                          <a:latin typeface="Aptos Narrow" panose="020B0004020202020204" pitchFamily="34" charset="0"/>
                        </a:rPr>
                        <a:t>pclass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Ticket class</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1 = 1</a:t>
                      </a:r>
                      <a:r>
                        <a:rPr lang="en-US" sz="1000" b="0" u="none" strike="noStrike" baseline="30000" dirty="0">
                          <a:solidFill>
                            <a:srgbClr val="000000"/>
                          </a:solidFill>
                          <a:effectLst/>
                        </a:rPr>
                        <a:t>st</a:t>
                      </a:r>
                      <a:r>
                        <a:rPr lang="en-US" sz="1000" b="0" u="none" strike="noStrike" dirty="0">
                          <a:solidFill>
                            <a:srgbClr val="000000"/>
                          </a:solidFill>
                          <a:effectLst/>
                        </a:rPr>
                        <a:t>, 2 = 2</a:t>
                      </a:r>
                      <a:r>
                        <a:rPr lang="en-US" sz="1000" b="0" u="none" strike="noStrike" baseline="30000" dirty="0">
                          <a:solidFill>
                            <a:srgbClr val="000000"/>
                          </a:solidFill>
                          <a:effectLst/>
                        </a:rPr>
                        <a:t>nd</a:t>
                      </a:r>
                      <a:r>
                        <a:rPr lang="en-US" sz="1000" b="0" u="none" strike="noStrike" dirty="0">
                          <a:solidFill>
                            <a:srgbClr val="000000"/>
                          </a:solidFill>
                          <a:effectLst/>
                        </a:rPr>
                        <a:t>, 3 = 3rd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l" fontAlgn="b"/>
                      <a:r>
                        <a:rPr lang="en-US" sz="1000" b="0" i="0" u="none" strike="noStrike" dirty="0">
                          <a:solidFill>
                            <a:srgbClr val="000000"/>
                          </a:solidFill>
                          <a:effectLst/>
                          <a:latin typeface="Aptos Narrow" panose="020B0004020202020204" pitchFamily="34" charset="0"/>
                        </a:rPr>
                        <a:t>sex</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Sex</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Age</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Age in years</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l" fontAlgn="b"/>
                      <a:r>
                        <a:rPr lang="en-US" sz="1000" b="0" i="0" u="none" strike="noStrike" dirty="0" err="1">
                          <a:solidFill>
                            <a:srgbClr val="000000"/>
                          </a:solidFill>
                          <a:effectLst/>
                          <a:latin typeface="Aptos Narrow" panose="020B0004020202020204" pitchFamily="34" charset="0"/>
                        </a:rPr>
                        <a:t>sibsp</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 of siblings / spouses aboard the Titanic</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parch</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 of parents / children abord the Titanic</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019879"/>
                  </a:ext>
                </a:extLst>
              </a:tr>
              <a:tr h="274320">
                <a:tc>
                  <a:txBody>
                    <a:bodyPr/>
                    <a:lstStyle/>
                    <a:p>
                      <a:pPr algn="l" fontAlgn="b"/>
                      <a:r>
                        <a:rPr lang="en-US" sz="1000" b="0" i="0" u="none" strike="noStrike" dirty="0">
                          <a:solidFill>
                            <a:srgbClr val="000000"/>
                          </a:solidFill>
                          <a:effectLst/>
                          <a:latin typeface="Aptos Narrow" panose="020B0004020202020204" pitchFamily="34" charset="0"/>
                        </a:rPr>
                        <a:t>ticket</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Ticket number</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291042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fare</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Passenger fare</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3765253"/>
                  </a:ext>
                </a:extLst>
              </a:tr>
              <a:tr h="274320">
                <a:tc>
                  <a:txBody>
                    <a:bodyPr/>
                    <a:lstStyle/>
                    <a:p>
                      <a:pPr algn="l" fontAlgn="b"/>
                      <a:r>
                        <a:rPr lang="en-US" sz="1000" b="0" i="0" u="none" strike="noStrike" dirty="0">
                          <a:solidFill>
                            <a:srgbClr val="000000"/>
                          </a:solidFill>
                          <a:effectLst/>
                          <a:latin typeface="Aptos Narrow" panose="020B0004020202020204" pitchFamily="34" charset="0"/>
                        </a:rPr>
                        <a:t>cabin</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Cabin number</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477924"/>
                  </a:ext>
                </a:extLst>
              </a:tr>
              <a:tr h="274320">
                <a:tc>
                  <a:txBody>
                    <a:bodyPr/>
                    <a:lstStyle/>
                    <a:p>
                      <a:pPr algn="l" fontAlgn="b"/>
                      <a:r>
                        <a:rPr lang="en-US" sz="1000" b="0" i="0" u="none" strike="noStrike" dirty="0">
                          <a:solidFill>
                            <a:srgbClr val="000000"/>
                          </a:solidFill>
                          <a:effectLst/>
                          <a:latin typeface="Aptos Narrow" panose="020B0004020202020204" pitchFamily="34" charset="0"/>
                        </a:rPr>
                        <a:t>embarked</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Port of Embarkation</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C = Cherbourg, Q = Queenstown, S = Southampton</a:t>
                      </a: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525008"/>
                  </a:ext>
                </a:extLst>
              </a:tr>
            </a:tbl>
          </a:graphicData>
        </a:graphic>
      </p:graphicFrame>
      <p:sp>
        <p:nvSpPr>
          <p:cNvPr id="6" name="TextBox 5">
            <a:extLst>
              <a:ext uri="{FF2B5EF4-FFF2-40B4-BE49-F238E27FC236}">
                <a16:creationId xmlns:a16="http://schemas.microsoft.com/office/drawing/2014/main" id="{8605249D-40D0-0610-97BC-7556168E58A6}"/>
              </a:ext>
            </a:extLst>
          </p:cNvPr>
          <p:cNvSpPr txBox="1"/>
          <p:nvPr/>
        </p:nvSpPr>
        <p:spPr>
          <a:xfrm>
            <a:off x="6082789" y="3462956"/>
            <a:ext cx="5669279" cy="3293209"/>
          </a:xfrm>
          <a:prstGeom prst="rect">
            <a:avLst/>
          </a:prstGeom>
          <a:noFill/>
        </p:spPr>
        <p:txBody>
          <a:bodyPr wrap="square" rtlCol="0">
            <a:spAutoFit/>
          </a:bodyPr>
          <a:lstStyle/>
          <a:p>
            <a:r>
              <a:rPr lang="en-US" sz="1600" b="1" dirty="0"/>
              <a:t>Variable Notes</a:t>
            </a:r>
          </a:p>
          <a:p>
            <a:r>
              <a:rPr lang="en-US" sz="1600" b="1" dirty="0" err="1"/>
              <a:t>pclass</a:t>
            </a:r>
            <a:r>
              <a:rPr lang="en-US" sz="1600" dirty="0"/>
              <a:t>: A proxy for socio-economic status (SES)</a:t>
            </a:r>
          </a:p>
          <a:p>
            <a:r>
              <a:rPr lang="en-US" sz="1600" dirty="0"/>
              <a:t>1</a:t>
            </a:r>
            <a:r>
              <a:rPr lang="en-US" sz="1600" baseline="30000" dirty="0"/>
              <a:t>st</a:t>
            </a:r>
            <a:r>
              <a:rPr lang="en-US" sz="1600" dirty="0"/>
              <a:t> = Upper, 2</a:t>
            </a:r>
            <a:r>
              <a:rPr lang="en-US" sz="1600" baseline="30000" dirty="0"/>
              <a:t>nd</a:t>
            </a:r>
            <a:r>
              <a:rPr lang="en-US" sz="1600" dirty="0"/>
              <a:t> = Middle, 3</a:t>
            </a:r>
            <a:r>
              <a:rPr lang="en-US" sz="1600" baseline="30000" dirty="0"/>
              <a:t>rd</a:t>
            </a:r>
            <a:r>
              <a:rPr lang="en-US" sz="1600" dirty="0"/>
              <a:t> = Lower</a:t>
            </a:r>
          </a:p>
          <a:p>
            <a:r>
              <a:rPr lang="en-US" sz="1600" b="1" dirty="0"/>
              <a:t>age</a:t>
            </a:r>
            <a:r>
              <a:rPr lang="en-US" sz="1600" dirty="0"/>
              <a:t>:</a:t>
            </a:r>
            <a:r>
              <a:rPr lang="en-US" sz="1600" b="1" dirty="0"/>
              <a:t> </a:t>
            </a:r>
            <a:r>
              <a:rPr lang="en-US" sz="1600" dirty="0"/>
              <a:t>Age is fractional if less than 1. If the age is estimated, it is in the form of xx.5</a:t>
            </a:r>
          </a:p>
          <a:p>
            <a:r>
              <a:rPr lang="en-US" sz="1600" b="1" dirty="0" err="1"/>
              <a:t>sibsp</a:t>
            </a:r>
            <a:r>
              <a:rPr lang="en-US" sz="1600" dirty="0"/>
              <a:t>: The dataset defines family relations in this way…</a:t>
            </a:r>
          </a:p>
          <a:p>
            <a:r>
              <a:rPr lang="en-US" sz="1600" dirty="0"/>
              <a:t>Siblings = brother, sister, stepbrother, stepsister</a:t>
            </a:r>
          </a:p>
          <a:p>
            <a:r>
              <a:rPr lang="en-US" sz="1600" dirty="0"/>
              <a:t>Spouse = husband, wife (mistresses and fiancés were ignored)</a:t>
            </a:r>
          </a:p>
          <a:p>
            <a:r>
              <a:rPr lang="en-US" sz="1600" b="1" dirty="0"/>
              <a:t>parch</a:t>
            </a:r>
            <a:r>
              <a:rPr lang="en-US" sz="1600" dirty="0"/>
              <a:t>: The dataset defines family relations in this way…</a:t>
            </a:r>
          </a:p>
          <a:p>
            <a:r>
              <a:rPr lang="en-US" sz="1600" dirty="0"/>
              <a:t>Parents = mother, father</a:t>
            </a:r>
          </a:p>
          <a:p>
            <a:r>
              <a:rPr lang="en-US" sz="1600" dirty="0"/>
              <a:t>Child = daughter, son, stepdaughter, stepson</a:t>
            </a:r>
          </a:p>
          <a:p>
            <a:r>
              <a:rPr lang="en-US" sz="1600" dirty="0"/>
              <a:t>Some children travelled only with a nanny, therefore parch=0 for them.</a:t>
            </a:r>
          </a:p>
        </p:txBody>
      </p:sp>
      <p:sp>
        <p:nvSpPr>
          <p:cNvPr id="3" name="Rectangle 2">
            <a:extLst>
              <a:ext uri="{FF2B5EF4-FFF2-40B4-BE49-F238E27FC236}">
                <a16:creationId xmlns:a16="http://schemas.microsoft.com/office/drawing/2014/main" id="{6D867434-C4B6-2855-4ACE-73DA17C29405}"/>
              </a:ext>
            </a:extLst>
          </p:cNvPr>
          <p:cNvSpPr/>
          <p:nvPr/>
        </p:nvSpPr>
        <p:spPr>
          <a:xfrm>
            <a:off x="6136254" y="3521393"/>
            <a:ext cx="5522346" cy="3141249"/>
          </a:xfrm>
          <a:prstGeom prst="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548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98777-92C6-F51F-A1B2-566EC482D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2A0B4-4602-C75D-E151-D7DC11EC5FCE}"/>
              </a:ext>
            </a:extLst>
          </p:cNvPr>
          <p:cNvSpPr>
            <a:spLocks noGrp="1"/>
          </p:cNvSpPr>
          <p:nvPr>
            <p:ph type="title"/>
          </p:nvPr>
        </p:nvSpPr>
        <p:spPr/>
        <p:txBody>
          <a:bodyPr/>
          <a:lstStyle/>
          <a:p>
            <a:r>
              <a:rPr lang="en-US" dirty="0"/>
              <a:t>How Useful can Metadata be: Notes</a:t>
            </a:r>
          </a:p>
        </p:txBody>
      </p:sp>
      <p:graphicFrame>
        <p:nvGraphicFramePr>
          <p:cNvPr id="4" name="Table 3">
            <a:extLst>
              <a:ext uri="{FF2B5EF4-FFF2-40B4-BE49-F238E27FC236}">
                <a16:creationId xmlns:a16="http://schemas.microsoft.com/office/drawing/2014/main" id="{D9D579E4-36D5-0589-AAB1-BDC01B2B6B5F}"/>
              </a:ext>
            </a:extLst>
          </p:cNvPr>
          <p:cNvGraphicFramePr>
            <a:graphicFrameLocks noGrp="1"/>
          </p:cNvGraphicFramePr>
          <p:nvPr>
            <p:extLst>
              <p:ext uri="{D42A27DB-BD31-4B8C-83A1-F6EECF244321}">
                <p14:modId xmlns:p14="http://schemas.microsoft.com/office/powerpoint/2010/main" val="3432940552"/>
              </p:ext>
            </p:extLst>
          </p:nvPr>
        </p:nvGraphicFramePr>
        <p:xfrm>
          <a:off x="1882541" y="4603497"/>
          <a:ext cx="4134281" cy="2066909"/>
        </p:xfrm>
        <a:graphic>
          <a:graphicData uri="http://schemas.openxmlformats.org/drawingml/2006/table">
            <a:tbl>
              <a:tblPr firstRow="1" bandRow="1">
                <a:tableStyleId>{9D7B26C5-4107-4FEC-AEDC-1716B250A1EF}</a:tableStyleId>
              </a:tblPr>
              <a:tblGrid>
                <a:gridCol w="3441213">
                  <a:extLst>
                    <a:ext uri="{9D8B030D-6E8A-4147-A177-3AD203B41FA5}">
                      <a16:colId xmlns:a16="http://schemas.microsoft.com/office/drawing/2014/main" val="147891224"/>
                    </a:ext>
                  </a:extLst>
                </a:gridCol>
                <a:gridCol w="693068">
                  <a:extLst>
                    <a:ext uri="{9D8B030D-6E8A-4147-A177-3AD203B41FA5}">
                      <a16:colId xmlns:a16="http://schemas.microsoft.com/office/drawing/2014/main" val="2515632627"/>
                    </a:ext>
                  </a:extLst>
                </a:gridCol>
              </a:tblGrid>
              <a:tr h="131859">
                <a:tc>
                  <a:txBody>
                    <a:bodyPr/>
                    <a:lstStyle/>
                    <a:p>
                      <a:pPr algn="l" fontAlgn="b"/>
                      <a:r>
                        <a:rPr lang="en-US" sz="1000" b="0" u="none" strike="noStrike" dirty="0">
                          <a:solidFill>
                            <a:srgbClr val="000000"/>
                          </a:solidFill>
                          <a:effectLst/>
                        </a:rPr>
                        <a:t>Name</a:t>
                      </a:r>
                      <a:endParaRPr lang="en-US" sz="1000" b="0" i="0" u="none" strike="noStrike" dirty="0">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3839512870"/>
                  </a:ext>
                </a:extLst>
              </a:tr>
              <a:tr h="131859">
                <a:tc>
                  <a:txBody>
                    <a:bodyPr/>
                    <a:lstStyle/>
                    <a:p>
                      <a:pPr algn="l" fontAlgn="b"/>
                      <a:r>
                        <a:rPr lang="en-US" sz="1000" b="0" u="none" strike="noStrike">
                          <a:solidFill>
                            <a:srgbClr val="000000"/>
                          </a:solidFill>
                          <a:effectLst/>
                        </a:rPr>
                        <a:t>Braund, Mr. Owen Harris</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038086425"/>
                  </a:ext>
                </a:extLst>
              </a:tr>
              <a:tr h="131859">
                <a:tc>
                  <a:txBody>
                    <a:bodyPr/>
                    <a:lstStyle/>
                    <a:p>
                      <a:pPr algn="l"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3945988159"/>
                  </a:ext>
                </a:extLst>
              </a:tr>
              <a:tr h="131859">
                <a:tc>
                  <a:txBody>
                    <a:bodyPr/>
                    <a:lstStyle/>
                    <a:p>
                      <a:pPr algn="l" fontAlgn="b"/>
                      <a:r>
                        <a:rPr lang="en-US" sz="1000" b="0" u="none" strike="noStrike">
                          <a:solidFill>
                            <a:srgbClr val="000000"/>
                          </a:solidFill>
                          <a:effectLst/>
                        </a:rPr>
                        <a:t>Heikkinen, Miss. Laina</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734706044"/>
                  </a:ext>
                </a:extLst>
              </a:tr>
              <a:tr h="131859">
                <a:tc>
                  <a:txBody>
                    <a:bodyPr/>
                    <a:lstStyle/>
                    <a:p>
                      <a:pPr algn="l"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4026584016"/>
                  </a:ext>
                </a:extLst>
              </a:tr>
              <a:tr h="131859">
                <a:tc>
                  <a:txBody>
                    <a:bodyPr/>
                    <a:lstStyle/>
                    <a:p>
                      <a:pPr algn="l" fontAlgn="b"/>
                      <a:r>
                        <a:rPr lang="en-US" sz="1000" b="0" u="none" strike="noStrike">
                          <a:solidFill>
                            <a:srgbClr val="000000"/>
                          </a:solidFill>
                          <a:effectLst/>
                        </a:rPr>
                        <a:t>Allen, Mr. William Henry</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3000947859"/>
                  </a:ext>
                </a:extLst>
              </a:tr>
              <a:tr h="131859">
                <a:tc>
                  <a:txBody>
                    <a:bodyPr/>
                    <a:lstStyle/>
                    <a:p>
                      <a:pPr algn="l" fontAlgn="b"/>
                      <a:r>
                        <a:rPr lang="en-US" sz="1000" b="0" u="none" strike="noStrike">
                          <a:solidFill>
                            <a:srgbClr val="000000"/>
                          </a:solidFill>
                          <a:effectLst/>
                        </a:rPr>
                        <a:t>Moran, Mr. James</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3068768476"/>
                  </a:ext>
                </a:extLst>
              </a:tr>
              <a:tr h="131859">
                <a:tc>
                  <a:txBody>
                    <a:bodyPr/>
                    <a:lstStyle/>
                    <a:p>
                      <a:pPr algn="l" fontAlgn="b"/>
                      <a:r>
                        <a:rPr lang="en-US" sz="1000" b="0" u="none" strike="noStrike">
                          <a:solidFill>
                            <a:srgbClr val="000000"/>
                          </a:solidFill>
                          <a:effectLst/>
                        </a:rPr>
                        <a:t>McCarthy, Mr. Timothy J</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E46</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769038667"/>
                  </a:ext>
                </a:extLst>
              </a:tr>
              <a:tr h="131859">
                <a:tc>
                  <a:txBody>
                    <a:bodyPr/>
                    <a:lstStyle/>
                    <a:p>
                      <a:pPr algn="l" fontAlgn="b"/>
                      <a:r>
                        <a:rPr lang="en-US" sz="1000" b="0" u="none" strike="noStrike">
                          <a:solidFill>
                            <a:srgbClr val="000000"/>
                          </a:solidFill>
                          <a:effectLst/>
                        </a:rPr>
                        <a:t>Palsson, Master. Gosta Leonard</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404526541"/>
                  </a:ext>
                </a:extLst>
              </a:tr>
              <a:tr h="131859">
                <a:tc>
                  <a:txBody>
                    <a:bodyPr/>
                    <a:lstStyle/>
                    <a:p>
                      <a:pPr algn="l" fontAlgn="b"/>
                      <a:r>
                        <a:rPr lang="en-US" sz="1000" b="0" u="none" strike="noStrike">
                          <a:solidFill>
                            <a:srgbClr val="000000"/>
                          </a:solidFill>
                          <a:effectLst/>
                        </a:rPr>
                        <a:t>Johnson, Mrs. Oscar W (Elisabeth Vilhelmina Berg)</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551195865"/>
                  </a:ext>
                </a:extLst>
              </a:tr>
              <a:tr h="131859">
                <a:tc>
                  <a:txBody>
                    <a:bodyPr/>
                    <a:lstStyle/>
                    <a:p>
                      <a:pPr algn="l" fontAlgn="b"/>
                      <a:r>
                        <a:rPr lang="en-US" sz="1000" b="0" u="none" strike="noStrike">
                          <a:solidFill>
                            <a:srgbClr val="000000"/>
                          </a:solidFill>
                          <a:effectLst/>
                        </a:rPr>
                        <a:t>Nasser, Mrs. Nicholas (Adele Achem)</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626155565"/>
                  </a:ext>
                </a:extLst>
              </a:tr>
              <a:tr h="131859">
                <a:tc>
                  <a:txBody>
                    <a:bodyPr/>
                    <a:lstStyle/>
                    <a:p>
                      <a:pPr algn="l" fontAlgn="b"/>
                      <a:r>
                        <a:rPr lang="en-US" sz="1000" b="0" u="none" strike="noStrike">
                          <a:solidFill>
                            <a:srgbClr val="000000"/>
                          </a:solidFill>
                          <a:effectLst/>
                        </a:rPr>
                        <a:t>Sandstrom, Miss. Marguerite Rut</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G6</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4174657102"/>
                  </a:ext>
                </a:extLst>
              </a:tr>
              <a:tr h="131859">
                <a:tc>
                  <a:txBody>
                    <a:bodyPr/>
                    <a:lstStyle/>
                    <a:p>
                      <a:pPr algn="l" fontAlgn="b"/>
                      <a:r>
                        <a:rPr lang="en-US" sz="1000" b="0" u="none" strike="noStrike">
                          <a:solidFill>
                            <a:srgbClr val="000000"/>
                          </a:solidFill>
                          <a:effectLst/>
                        </a:rPr>
                        <a:t>Bonnell, Miss. Elizabeth</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dirty="0">
                          <a:solidFill>
                            <a:srgbClr val="000000"/>
                          </a:solidFill>
                          <a:effectLst/>
                        </a:rPr>
                        <a:t>C103</a:t>
                      </a:r>
                      <a:endParaRPr lang="en-US" sz="1000" b="0" i="0" u="none" strike="noStrike" dirty="0">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148154245"/>
                  </a:ext>
                </a:extLst>
              </a:tr>
            </a:tbl>
          </a:graphicData>
        </a:graphic>
      </p:graphicFrame>
      <p:pic>
        <p:nvPicPr>
          <p:cNvPr id="7" name="Picture 6">
            <a:extLst>
              <a:ext uri="{FF2B5EF4-FFF2-40B4-BE49-F238E27FC236}">
                <a16:creationId xmlns:a16="http://schemas.microsoft.com/office/drawing/2014/main" id="{C2001192-6112-1132-DD35-44462DE13ECF}"/>
              </a:ext>
            </a:extLst>
          </p:cNvPr>
          <p:cNvPicPr>
            <a:picLocks noChangeAspect="1"/>
          </p:cNvPicPr>
          <p:nvPr/>
        </p:nvPicPr>
        <p:blipFill rotWithShape="1">
          <a:blip r:embed="rId3">
            <a:extLst>
              <a:ext uri="{28A0092B-C50C-407E-A947-70E740481C1C}">
                <a14:useLocalDpi xmlns:a14="http://schemas.microsoft.com/office/drawing/2010/main" val="0"/>
              </a:ext>
            </a:extLst>
          </a:blip>
          <a:srcRect b="12012"/>
          <a:stretch/>
        </p:blipFill>
        <p:spPr bwMode="auto">
          <a:xfrm>
            <a:off x="652432" y="1468579"/>
            <a:ext cx="10887135" cy="3026419"/>
          </a:xfrm>
          <a:prstGeom prst="rect">
            <a:avLst/>
          </a:prstGeom>
          <a:noFill/>
          <a:ln>
            <a:noFill/>
          </a:ln>
        </p:spPr>
      </p:pic>
      <p:sp>
        <p:nvSpPr>
          <p:cNvPr id="9" name="Right Brace 8">
            <a:extLst>
              <a:ext uri="{FF2B5EF4-FFF2-40B4-BE49-F238E27FC236}">
                <a16:creationId xmlns:a16="http://schemas.microsoft.com/office/drawing/2014/main" id="{7B7EABDD-6AD1-68D4-7251-789038FAC6D3}"/>
              </a:ext>
            </a:extLst>
          </p:cNvPr>
          <p:cNvSpPr/>
          <p:nvPr/>
        </p:nvSpPr>
        <p:spPr>
          <a:xfrm rot="5400000">
            <a:off x="9562697" y="3210029"/>
            <a:ext cx="279133" cy="286832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C5103737-E528-A13B-5875-C30760A4ED23}"/>
              </a:ext>
            </a:extLst>
          </p:cNvPr>
          <p:cNvSpPr/>
          <p:nvPr/>
        </p:nvSpPr>
        <p:spPr>
          <a:xfrm rot="5400000">
            <a:off x="7797495" y="3806798"/>
            <a:ext cx="279133" cy="197317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C9322137-889A-277C-D364-6B931D00528B}"/>
              </a:ext>
            </a:extLst>
          </p:cNvPr>
          <p:cNvSpPr/>
          <p:nvPr/>
        </p:nvSpPr>
        <p:spPr>
          <a:xfrm rot="5400000">
            <a:off x="7797494" y="4278439"/>
            <a:ext cx="279133" cy="197317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EDFD556-6A9C-819F-3D8D-59E0A8049E33}"/>
              </a:ext>
            </a:extLst>
          </p:cNvPr>
          <p:cNvSpPr txBox="1"/>
          <p:nvPr/>
        </p:nvSpPr>
        <p:spPr>
          <a:xfrm>
            <a:off x="9201749" y="4726009"/>
            <a:ext cx="1001028" cy="369332"/>
          </a:xfrm>
          <a:prstGeom prst="rect">
            <a:avLst/>
          </a:prstGeom>
          <a:noFill/>
        </p:spPr>
        <p:txBody>
          <a:bodyPr wrap="square" rtlCol="0">
            <a:spAutoFit/>
          </a:bodyPr>
          <a:lstStyle/>
          <a:p>
            <a:r>
              <a:rPr lang="en-US" dirty="0"/>
              <a:t>1</a:t>
            </a:r>
            <a:r>
              <a:rPr lang="en-US" baseline="30000" dirty="0"/>
              <a:t>st</a:t>
            </a:r>
            <a:r>
              <a:rPr lang="en-US" dirty="0"/>
              <a:t> class</a:t>
            </a:r>
          </a:p>
        </p:txBody>
      </p:sp>
      <p:sp>
        <p:nvSpPr>
          <p:cNvPr id="13" name="TextBox 12">
            <a:extLst>
              <a:ext uri="{FF2B5EF4-FFF2-40B4-BE49-F238E27FC236}">
                <a16:creationId xmlns:a16="http://schemas.microsoft.com/office/drawing/2014/main" id="{BA98A922-5F22-BF3E-274D-A6CE90A2C4AA}"/>
              </a:ext>
            </a:extLst>
          </p:cNvPr>
          <p:cNvSpPr txBox="1"/>
          <p:nvPr/>
        </p:nvSpPr>
        <p:spPr>
          <a:xfrm>
            <a:off x="7415404" y="4884827"/>
            <a:ext cx="1043311" cy="369332"/>
          </a:xfrm>
          <a:prstGeom prst="rect">
            <a:avLst/>
          </a:prstGeom>
          <a:noFill/>
        </p:spPr>
        <p:txBody>
          <a:bodyPr wrap="square" rtlCol="0">
            <a:spAutoFit/>
          </a:bodyPr>
          <a:lstStyle/>
          <a:p>
            <a:r>
              <a:rPr lang="en-US" dirty="0"/>
              <a:t>2</a:t>
            </a:r>
            <a:r>
              <a:rPr lang="en-US" baseline="30000" dirty="0"/>
              <a:t>nd </a:t>
            </a:r>
            <a:r>
              <a:rPr lang="en-US" dirty="0"/>
              <a:t>class</a:t>
            </a:r>
          </a:p>
        </p:txBody>
      </p:sp>
      <p:sp>
        <p:nvSpPr>
          <p:cNvPr id="14" name="TextBox 13">
            <a:extLst>
              <a:ext uri="{FF2B5EF4-FFF2-40B4-BE49-F238E27FC236}">
                <a16:creationId xmlns:a16="http://schemas.microsoft.com/office/drawing/2014/main" id="{72055907-CB99-FBA3-A66E-693B62DCB41F}"/>
              </a:ext>
            </a:extLst>
          </p:cNvPr>
          <p:cNvSpPr txBox="1"/>
          <p:nvPr/>
        </p:nvSpPr>
        <p:spPr>
          <a:xfrm>
            <a:off x="7415403" y="5361288"/>
            <a:ext cx="1043311" cy="369332"/>
          </a:xfrm>
          <a:prstGeom prst="rect">
            <a:avLst/>
          </a:prstGeom>
          <a:noFill/>
        </p:spPr>
        <p:txBody>
          <a:bodyPr wrap="square" rtlCol="0">
            <a:spAutoFit/>
          </a:bodyPr>
          <a:lstStyle/>
          <a:p>
            <a:r>
              <a:rPr lang="en-US" dirty="0"/>
              <a:t>3</a:t>
            </a:r>
            <a:r>
              <a:rPr lang="en-US" baseline="30000" dirty="0"/>
              <a:t>rd </a:t>
            </a:r>
            <a:r>
              <a:rPr lang="en-US" dirty="0"/>
              <a:t>class</a:t>
            </a:r>
          </a:p>
        </p:txBody>
      </p:sp>
      <p:sp>
        <p:nvSpPr>
          <p:cNvPr id="15" name="Rectangle 14">
            <a:extLst>
              <a:ext uri="{FF2B5EF4-FFF2-40B4-BE49-F238E27FC236}">
                <a16:creationId xmlns:a16="http://schemas.microsoft.com/office/drawing/2014/main" id="{817DEEAB-B2D7-1418-ABCB-6E3E00B3D95B}"/>
              </a:ext>
            </a:extLst>
          </p:cNvPr>
          <p:cNvSpPr/>
          <p:nvPr/>
        </p:nvSpPr>
        <p:spPr>
          <a:xfrm>
            <a:off x="1463040" y="4340994"/>
            <a:ext cx="5216893" cy="1636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69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8435-2B92-65CA-99A2-4D3C99ED46EF}"/>
              </a:ext>
            </a:extLst>
          </p:cNvPr>
          <p:cNvSpPr>
            <a:spLocks noGrp="1"/>
          </p:cNvSpPr>
          <p:nvPr>
            <p:ph type="title"/>
          </p:nvPr>
        </p:nvSpPr>
        <p:spPr/>
        <p:txBody>
          <a:bodyPr/>
          <a:lstStyle/>
          <a:p>
            <a:r>
              <a:rPr lang="en-US" dirty="0"/>
              <a:t>Why metadata matters</a:t>
            </a:r>
          </a:p>
        </p:txBody>
      </p:sp>
      <p:sp>
        <p:nvSpPr>
          <p:cNvPr id="3" name="Content Placeholder 2">
            <a:extLst>
              <a:ext uri="{FF2B5EF4-FFF2-40B4-BE49-F238E27FC236}">
                <a16:creationId xmlns:a16="http://schemas.microsoft.com/office/drawing/2014/main" id="{A3D61AC2-1DE0-6B4D-17A8-FDC3006CAB4A}"/>
              </a:ext>
            </a:extLst>
          </p:cNvPr>
          <p:cNvSpPr>
            <a:spLocks noGrp="1"/>
          </p:cNvSpPr>
          <p:nvPr>
            <p:ph idx="1"/>
          </p:nvPr>
        </p:nvSpPr>
        <p:spPr/>
        <p:txBody>
          <a:bodyPr/>
          <a:lstStyle/>
          <a:p>
            <a:r>
              <a:rPr lang="en-US" dirty="0"/>
              <a:t>A foundation to build the legacy of the dataset on</a:t>
            </a:r>
          </a:p>
        </p:txBody>
      </p:sp>
      <p:pic>
        <p:nvPicPr>
          <p:cNvPr id="4" name="Picture 3" descr="Diagram&#10;&#10;Description automatically generated">
            <a:extLst>
              <a:ext uri="{FF2B5EF4-FFF2-40B4-BE49-F238E27FC236}">
                <a16:creationId xmlns:a16="http://schemas.microsoft.com/office/drawing/2014/main" id="{18060650-2A2F-2F2C-B826-53E232674812}"/>
              </a:ext>
            </a:extLst>
          </p:cNvPr>
          <p:cNvPicPr>
            <a:picLocks noChangeAspect="1"/>
          </p:cNvPicPr>
          <p:nvPr/>
        </p:nvPicPr>
        <p:blipFill>
          <a:blip r:embed="rId2"/>
          <a:stretch>
            <a:fillRect/>
          </a:stretch>
        </p:blipFill>
        <p:spPr>
          <a:xfrm>
            <a:off x="3494002" y="2341704"/>
            <a:ext cx="5545722" cy="4044369"/>
          </a:xfrm>
          <a:prstGeom prst="rect">
            <a:avLst/>
          </a:prstGeom>
        </p:spPr>
      </p:pic>
      <p:sp>
        <p:nvSpPr>
          <p:cNvPr id="5" name="TextBox 4">
            <a:extLst>
              <a:ext uri="{FF2B5EF4-FFF2-40B4-BE49-F238E27FC236}">
                <a16:creationId xmlns:a16="http://schemas.microsoft.com/office/drawing/2014/main" id="{2C285E49-C4FB-87B1-75BF-A703F8336E91}"/>
              </a:ext>
            </a:extLst>
          </p:cNvPr>
          <p:cNvSpPr txBox="1"/>
          <p:nvPr/>
        </p:nvSpPr>
        <p:spPr>
          <a:xfrm>
            <a:off x="6777566" y="6324975"/>
            <a:ext cx="2262158" cy="369332"/>
          </a:xfrm>
          <a:prstGeom prst="rect">
            <a:avLst/>
          </a:prstGeom>
          <a:noFill/>
        </p:spPr>
        <p:txBody>
          <a:bodyPr wrap="none" rtlCol="0">
            <a:spAutoFit/>
          </a:bodyPr>
          <a:lstStyle/>
          <a:p>
            <a:r>
              <a:rPr lang="en-US" dirty="0"/>
              <a:t>Michener et al., 1987</a:t>
            </a:r>
          </a:p>
        </p:txBody>
      </p:sp>
    </p:spTree>
    <p:extLst>
      <p:ext uri="{BB962C8B-B14F-4D97-AF65-F5344CB8AC3E}">
        <p14:creationId xmlns:p14="http://schemas.microsoft.com/office/powerpoint/2010/main" val="1665185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92F3-F158-478D-4A66-6498F78B2173}"/>
              </a:ext>
            </a:extLst>
          </p:cNvPr>
          <p:cNvSpPr>
            <a:spLocks noGrp="1"/>
          </p:cNvSpPr>
          <p:nvPr>
            <p:ph type="title"/>
          </p:nvPr>
        </p:nvSpPr>
        <p:spPr/>
        <p:txBody>
          <a:bodyPr/>
          <a:lstStyle/>
          <a:p>
            <a:r>
              <a:rPr lang="en-US" dirty="0"/>
              <a:t>IEP Datasets</a:t>
            </a:r>
          </a:p>
        </p:txBody>
      </p:sp>
      <p:sp>
        <p:nvSpPr>
          <p:cNvPr id="3" name="Content Placeholder 2">
            <a:extLst>
              <a:ext uri="{FF2B5EF4-FFF2-40B4-BE49-F238E27FC236}">
                <a16:creationId xmlns:a16="http://schemas.microsoft.com/office/drawing/2014/main" id="{3A1CEA4F-3C1D-6C57-7ABF-69A2D2F65ED2}"/>
              </a:ext>
            </a:extLst>
          </p:cNvPr>
          <p:cNvSpPr>
            <a:spLocks noGrp="1"/>
          </p:cNvSpPr>
          <p:nvPr>
            <p:ph idx="1"/>
          </p:nvPr>
        </p:nvSpPr>
        <p:spPr/>
        <p:txBody>
          <a:bodyPr/>
          <a:lstStyle/>
          <a:p>
            <a:r>
              <a:rPr lang="en-US" dirty="0"/>
              <a:t>Long term-datasets</a:t>
            </a:r>
          </a:p>
          <a:p>
            <a:r>
              <a:rPr lang="en-US" dirty="0"/>
              <a:t>Ecological data is diverse: IEP data spans many types</a:t>
            </a:r>
          </a:p>
          <a:p>
            <a:endParaRPr lang="en-US" dirty="0"/>
          </a:p>
          <a:p>
            <a:pPr lvl="1"/>
            <a:endParaRPr lang="en-US" dirty="0"/>
          </a:p>
        </p:txBody>
      </p:sp>
      <p:graphicFrame>
        <p:nvGraphicFramePr>
          <p:cNvPr id="5" name="Table 4">
            <a:extLst>
              <a:ext uri="{FF2B5EF4-FFF2-40B4-BE49-F238E27FC236}">
                <a16:creationId xmlns:a16="http://schemas.microsoft.com/office/drawing/2014/main" id="{37A4ACFF-9D88-16E5-2F7E-F4A5B8D960B6}"/>
              </a:ext>
            </a:extLst>
          </p:cNvPr>
          <p:cNvGraphicFramePr>
            <a:graphicFrameLocks noGrp="1"/>
          </p:cNvGraphicFramePr>
          <p:nvPr>
            <p:extLst>
              <p:ext uri="{D42A27DB-BD31-4B8C-83A1-F6EECF244321}">
                <p14:modId xmlns:p14="http://schemas.microsoft.com/office/powerpoint/2010/main" val="1125659362"/>
              </p:ext>
            </p:extLst>
          </p:nvPr>
        </p:nvGraphicFramePr>
        <p:xfrm>
          <a:off x="1308547" y="3039343"/>
          <a:ext cx="9574906" cy="3137620"/>
        </p:xfrm>
        <a:graphic>
          <a:graphicData uri="http://schemas.openxmlformats.org/drawingml/2006/table">
            <a:tbl>
              <a:tblPr firstRow="1" bandRow="1">
                <a:tableStyleId>{5C22544A-7EE6-4342-B048-85BDC9FD1C3A}</a:tableStyleId>
              </a:tblPr>
              <a:tblGrid>
                <a:gridCol w="4194329">
                  <a:extLst>
                    <a:ext uri="{9D8B030D-6E8A-4147-A177-3AD203B41FA5}">
                      <a16:colId xmlns:a16="http://schemas.microsoft.com/office/drawing/2014/main" val="3244232057"/>
                    </a:ext>
                  </a:extLst>
                </a:gridCol>
                <a:gridCol w="1202724">
                  <a:extLst>
                    <a:ext uri="{9D8B030D-6E8A-4147-A177-3AD203B41FA5}">
                      <a16:colId xmlns:a16="http://schemas.microsoft.com/office/drawing/2014/main" val="3646376950"/>
                    </a:ext>
                  </a:extLst>
                </a:gridCol>
                <a:gridCol w="1103870">
                  <a:extLst>
                    <a:ext uri="{9D8B030D-6E8A-4147-A177-3AD203B41FA5}">
                      <a16:colId xmlns:a16="http://schemas.microsoft.com/office/drawing/2014/main" val="3813066075"/>
                    </a:ext>
                  </a:extLst>
                </a:gridCol>
                <a:gridCol w="3073983">
                  <a:extLst>
                    <a:ext uri="{9D8B030D-6E8A-4147-A177-3AD203B41FA5}">
                      <a16:colId xmlns:a16="http://schemas.microsoft.com/office/drawing/2014/main" val="310368626"/>
                    </a:ext>
                  </a:extLst>
                </a:gridCol>
              </a:tblGrid>
              <a:tr h="215092">
                <a:tc>
                  <a:txBody>
                    <a:bodyPr/>
                    <a:lstStyle/>
                    <a:p>
                      <a:pPr algn="l" rtl="0" fontAlgn="ctr"/>
                      <a:r>
                        <a:rPr lang="en-US" sz="2000" u="none" strike="noStrike" dirty="0">
                          <a:effectLst/>
                        </a:rPr>
                        <a:t>Dataset</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Start Year</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End Year</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Target</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2271092088"/>
                  </a:ext>
                </a:extLst>
              </a:tr>
              <a:tr h="215092">
                <a:tc>
                  <a:txBody>
                    <a:bodyPr/>
                    <a:lstStyle/>
                    <a:p>
                      <a:pPr algn="l" rtl="0" fontAlgn="ctr"/>
                      <a:r>
                        <a:rPr lang="en-US" sz="2000" u="none" strike="noStrike" dirty="0">
                          <a:effectLst/>
                        </a:rPr>
                        <a:t>Environmental Monitoring Program</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1971</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Phyto- and Zooplankton</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1873723649"/>
                  </a:ext>
                </a:extLst>
              </a:tr>
              <a:tr h="215092">
                <a:tc>
                  <a:txBody>
                    <a:bodyPr/>
                    <a:lstStyle/>
                    <a:p>
                      <a:pPr algn="l" rtl="0" fontAlgn="ctr"/>
                      <a:r>
                        <a:rPr lang="en-US" sz="2000" u="none" strike="noStrike" dirty="0">
                          <a:effectLst/>
                        </a:rPr>
                        <a:t>Bay Study</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1980</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Present</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Fish, Shrimp, Crab</a:t>
                      </a:r>
                      <a:endParaRPr lang="en-US" sz="2000" b="0" i="0" u="none" strike="noStrike">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3879298719"/>
                  </a:ext>
                </a:extLst>
              </a:tr>
              <a:tr h="215092">
                <a:tc>
                  <a:txBody>
                    <a:bodyPr/>
                    <a:lstStyle/>
                    <a:p>
                      <a:pPr algn="l" rtl="0" fontAlgn="ctr"/>
                      <a:r>
                        <a:rPr lang="en-US" sz="2000" u="none" strike="noStrike">
                          <a:effectLst/>
                        </a:rPr>
                        <a:t>Summer Tow Net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1959</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Fish</a:t>
                      </a:r>
                      <a:endParaRPr lang="en-US" sz="2000" b="0" i="0" u="none" strike="noStrike">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749198508"/>
                  </a:ext>
                </a:extLst>
              </a:tr>
              <a:tr h="215092">
                <a:tc>
                  <a:txBody>
                    <a:bodyPr/>
                    <a:lstStyle/>
                    <a:p>
                      <a:pPr algn="l" rtl="0" fontAlgn="ctr"/>
                      <a:r>
                        <a:rPr lang="en-US" sz="2000" u="none" strike="noStrike">
                          <a:effectLst/>
                        </a:rPr>
                        <a:t>Fall Midwater Trawl</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1967</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Fish</a:t>
                      </a:r>
                      <a:endParaRPr lang="en-US" sz="2000" b="0" i="0" u="none" strike="noStrike">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3888280299"/>
                  </a:ext>
                </a:extLst>
              </a:tr>
              <a:tr h="215092">
                <a:tc>
                  <a:txBody>
                    <a:bodyPr/>
                    <a:lstStyle/>
                    <a:p>
                      <a:pPr algn="l" rtl="0" fontAlgn="ctr"/>
                      <a:r>
                        <a:rPr lang="en-US" sz="2000" u="none" strike="noStrike">
                          <a:effectLst/>
                        </a:rPr>
                        <a:t>Yolo Bypass</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1998</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Fish</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2395384544"/>
                  </a:ext>
                </a:extLst>
              </a:tr>
              <a:tr h="215092">
                <a:tc>
                  <a:txBody>
                    <a:bodyPr/>
                    <a:lstStyle/>
                    <a:p>
                      <a:pPr algn="l" rtl="0" fontAlgn="ctr"/>
                      <a:r>
                        <a:rPr lang="en-US" sz="2000" u="none" strike="noStrike">
                          <a:effectLst/>
                        </a:rPr>
                        <a:t>EDSM</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2016</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Fish</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2136936465"/>
                  </a:ext>
                </a:extLst>
              </a:tr>
              <a:tr h="215092">
                <a:tc>
                  <a:txBody>
                    <a:bodyPr/>
                    <a:lstStyle/>
                    <a:p>
                      <a:pPr algn="l" rtl="0" fontAlgn="ctr"/>
                      <a:r>
                        <a:rPr lang="en-US" sz="2000" u="none" strike="noStrike" dirty="0">
                          <a:effectLst/>
                        </a:rPr>
                        <a:t>20mm</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1995</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Larval Fish, Zooplankton</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1203159956"/>
                  </a:ext>
                </a:extLst>
              </a:tr>
              <a:tr h="215092">
                <a:tc>
                  <a:txBody>
                    <a:bodyPr/>
                    <a:lstStyle/>
                    <a:p>
                      <a:pPr algn="l" rtl="0" fontAlgn="ctr"/>
                      <a:r>
                        <a:rPr lang="en-US" sz="2000" u="none" strike="noStrike" dirty="0">
                          <a:effectLst/>
                        </a:rPr>
                        <a:t>Smelt Larval Survey</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2009</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Larval Fish</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3596948157"/>
                  </a:ext>
                </a:extLst>
              </a:tr>
              <a:tr h="215092">
                <a:tc>
                  <a:txBody>
                    <a:bodyPr/>
                    <a:lstStyle/>
                    <a:p>
                      <a:pPr algn="l" rtl="0" fontAlgn="ctr"/>
                      <a:r>
                        <a:rPr lang="en-US" sz="2000" u="none" strike="noStrike" dirty="0">
                          <a:effectLst/>
                        </a:rPr>
                        <a:t>Delta Flows Network</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1976</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Present</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Water Quality</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1525987354"/>
                  </a:ext>
                </a:extLst>
              </a:tr>
            </a:tbl>
          </a:graphicData>
        </a:graphic>
      </p:graphicFrame>
    </p:spTree>
    <p:extLst>
      <p:ext uri="{BB962C8B-B14F-4D97-AF65-F5344CB8AC3E}">
        <p14:creationId xmlns:p14="http://schemas.microsoft.com/office/powerpoint/2010/main" val="2286752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3E74-6BFB-3DC4-A907-242AF0DB0F78}"/>
              </a:ext>
            </a:extLst>
          </p:cNvPr>
          <p:cNvSpPr>
            <a:spLocks noGrp="1"/>
          </p:cNvSpPr>
          <p:nvPr>
            <p:ph type="title"/>
          </p:nvPr>
        </p:nvSpPr>
        <p:spPr/>
        <p:txBody>
          <a:bodyPr/>
          <a:lstStyle/>
          <a:p>
            <a:r>
              <a:rPr lang="en-US" dirty="0"/>
              <a:t>Importance of Historical Metadata</a:t>
            </a:r>
          </a:p>
        </p:txBody>
      </p:sp>
      <p:sp>
        <p:nvSpPr>
          <p:cNvPr id="3" name="Content Placeholder 2">
            <a:extLst>
              <a:ext uri="{FF2B5EF4-FFF2-40B4-BE49-F238E27FC236}">
                <a16:creationId xmlns:a16="http://schemas.microsoft.com/office/drawing/2014/main" id="{E936D4C7-F70D-7AF4-04D2-7540DE4F0779}"/>
              </a:ext>
            </a:extLst>
          </p:cNvPr>
          <p:cNvSpPr>
            <a:spLocks noGrp="1"/>
          </p:cNvSpPr>
          <p:nvPr>
            <p:ph idx="1"/>
          </p:nvPr>
        </p:nvSpPr>
        <p:spPr/>
        <p:txBody>
          <a:bodyPr>
            <a:normAutofit/>
          </a:bodyPr>
          <a:lstStyle/>
          <a:p>
            <a:r>
              <a:rPr lang="en-US" dirty="0"/>
              <a:t>Refers to documentation of the origin, modifications, and movements of data over time.</a:t>
            </a:r>
          </a:p>
          <a:p>
            <a:r>
              <a:rPr lang="en-US" dirty="0"/>
              <a:t>Extremely important for IEP surveys:</a:t>
            </a:r>
          </a:p>
          <a:p>
            <a:pPr lvl="1"/>
            <a:r>
              <a:rPr lang="en-US" dirty="0"/>
              <a:t>Long-term surveys</a:t>
            </a:r>
          </a:p>
          <a:p>
            <a:pPr lvl="1"/>
            <a:r>
              <a:rPr lang="en-US" dirty="0"/>
              <a:t>Tendency to focus only on current metadata</a:t>
            </a:r>
          </a:p>
          <a:p>
            <a:endParaRPr lang="en-US" dirty="0"/>
          </a:p>
        </p:txBody>
      </p:sp>
    </p:spTree>
    <p:extLst>
      <p:ext uri="{BB962C8B-B14F-4D97-AF65-F5344CB8AC3E}">
        <p14:creationId xmlns:p14="http://schemas.microsoft.com/office/powerpoint/2010/main" val="1126585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6588-6B8F-CBF7-BE76-01108B4784E9}"/>
              </a:ext>
            </a:extLst>
          </p:cNvPr>
          <p:cNvSpPr>
            <a:spLocks noGrp="1"/>
          </p:cNvSpPr>
          <p:nvPr>
            <p:ph type="title"/>
          </p:nvPr>
        </p:nvSpPr>
        <p:spPr/>
        <p:txBody>
          <a:bodyPr/>
          <a:lstStyle/>
          <a:p>
            <a:r>
              <a:rPr lang="en-US" dirty="0"/>
              <a:t>Where do we Start: Metadata Standards</a:t>
            </a:r>
          </a:p>
        </p:txBody>
      </p:sp>
      <p:sp>
        <p:nvSpPr>
          <p:cNvPr id="10" name="Content Placeholder 9">
            <a:extLst>
              <a:ext uri="{FF2B5EF4-FFF2-40B4-BE49-F238E27FC236}">
                <a16:creationId xmlns:a16="http://schemas.microsoft.com/office/drawing/2014/main" id="{0331B4B1-858F-66E5-80BA-C2D370951922}"/>
              </a:ext>
            </a:extLst>
          </p:cNvPr>
          <p:cNvSpPr>
            <a:spLocks noGrp="1"/>
          </p:cNvSpPr>
          <p:nvPr>
            <p:ph idx="1"/>
          </p:nvPr>
        </p:nvSpPr>
        <p:spPr/>
        <p:txBody>
          <a:bodyPr/>
          <a:lstStyle/>
          <a:p>
            <a:r>
              <a:rPr lang="en-US" dirty="0"/>
              <a:t>List of standardized elements to facilitate consistency</a:t>
            </a:r>
          </a:p>
          <a:p>
            <a:r>
              <a:rPr lang="en-US" dirty="0"/>
              <a:t>Structured approach enables:</a:t>
            </a:r>
          </a:p>
          <a:p>
            <a:pPr lvl="1"/>
            <a:r>
              <a:rPr lang="en-US" dirty="0"/>
              <a:t>Discovery</a:t>
            </a:r>
          </a:p>
          <a:p>
            <a:pPr lvl="1"/>
            <a:r>
              <a:rPr lang="en-US" dirty="0"/>
              <a:t>Accessibility</a:t>
            </a:r>
          </a:p>
          <a:p>
            <a:pPr lvl="1"/>
            <a:r>
              <a:rPr lang="en-US" dirty="0"/>
              <a:t>Automation</a:t>
            </a:r>
          </a:p>
          <a:p>
            <a:pPr lvl="1"/>
            <a:r>
              <a:rPr lang="en-US" dirty="0"/>
              <a:t>Reuse</a:t>
            </a:r>
          </a:p>
          <a:p>
            <a:pPr lvl="1"/>
            <a:r>
              <a:rPr lang="en-US" dirty="0"/>
              <a:t>Interoperability</a:t>
            </a:r>
          </a:p>
          <a:p>
            <a:r>
              <a:rPr lang="en-US" dirty="0"/>
              <a:t>Ease of use, for all</a:t>
            </a:r>
          </a:p>
          <a:p>
            <a:endParaRPr lang="en-US" dirty="0"/>
          </a:p>
          <a:p>
            <a:pPr lvl="1"/>
            <a:endParaRPr lang="en-US" dirty="0"/>
          </a:p>
          <a:p>
            <a:pPr lvl="1"/>
            <a:endParaRPr lang="en-US" dirty="0"/>
          </a:p>
          <a:p>
            <a:endParaRPr lang="en-US" dirty="0"/>
          </a:p>
        </p:txBody>
      </p:sp>
      <p:sp>
        <p:nvSpPr>
          <p:cNvPr id="3" name="TextBox 2">
            <a:extLst>
              <a:ext uri="{FF2B5EF4-FFF2-40B4-BE49-F238E27FC236}">
                <a16:creationId xmlns:a16="http://schemas.microsoft.com/office/drawing/2014/main" id="{A4AC4675-71EF-3AAF-F226-EA61102C9702}"/>
              </a:ext>
            </a:extLst>
          </p:cNvPr>
          <p:cNvSpPr txBox="1"/>
          <p:nvPr/>
        </p:nvSpPr>
        <p:spPr>
          <a:xfrm>
            <a:off x="6096000" y="3695700"/>
            <a:ext cx="3570145" cy="1477328"/>
          </a:xfrm>
          <a:prstGeom prst="rect">
            <a:avLst/>
          </a:prstGeom>
          <a:noFill/>
        </p:spPr>
        <p:txBody>
          <a:bodyPr wrap="none" rtlCol="0">
            <a:spAutoFit/>
          </a:bodyPr>
          <a:lstStyle/>
          <a:p>
            <a:pPr lvl="1">
              <a:buBlip>
                <a:blip r:embed="rId3"/>
              </a:buBlip>
            </a:pPr>
            <a:r>
              <a:rPr lang="en-US" dirty="0"/>
              <a:t>Metadata</a:t>
            </a:r>
          </a:p>
          <a:p>
            <a:pPr lvl="2">
              <a:buBlip>
                <a:blip r:embed="rId3"/>
              </a:buBlip>
            </a:pPr>
            <a:r>
              <a:rPr lang="en-US" dirty="0"/>
              <a:t>Element - Title</a:t>
            </a:r>
          </a:p>
          <a:p>
            <a:pPr lvl="2">
              <a:buBlip>
                <a:blip r:embed="rId3"/>
              </a:buBlip>
            </a:pPr>
            <a:r>
              <a:rPr lang="en-US" dirty="0"/>
              <a:t>Element - PIs</a:t>
            </a:r>
          </a:p>
          <a:p>
            <a:pPr lvl="2">
              <a:buBlip>
                <a:blip r:embed="rId3"/>
              </a:buBlip>
            </a:pPr>
            <a:r>
              <a:rPr lang="en-US" dirty="0"/>
              <a:t>Element - Data Table(s)</a:t>
            </a:r>
          </a:p>
          <a:p>
            <a:endParaRPr lang="en-US" dirty="0"/>
          </a:p>
        </p:txBody>
      </p:sp>
    </p:spTree>
    <p:extLst>
      <p:ext uri="{BB962C8B-B14F-4D97-AF65-F5344CB8AC3E}">
        <p14:creationId xmlns:p14="http://schemas.microsoft.com/office/powerpoint/2010/main" val="78478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6059-22AD-C816-C229-B474195261F8}"/>
              </a:ext>
            </a:extLst>
          </p:cNvPr>
          <p:cNvSpPr>
            <a:spLocks noGrp="1"/>
          </p:cNvSpPr>
          <p:nvPr>
            <p:ph type="title"/>
          </p:nvPr>
        </p:nvSpPr>
        <p:spPr/>
        <p:txBody>
          <a:bodyPr/>
          <a:lstStyle/>
          <a:p>
            <a:r>
              <a:rPr lang="en-US" dirty="0"/>
              <a:t>What to Expect in This Course</a:t>
            </a:r>
          </a:p>
        </p:txBody>
      </p:sp>
      <p:sp>
        <p:nvSpPr>
          <p:cNvPr id="3" name="Content Placeholder 2">
            <a:extLst>
              <a:ext uri="{FF2B5EF4-FFF2-40B4-BE49-F238E27FC236}">
                <a16:creationId xmlns:a16="http://schemas.microsoft.com/office/drawing/2014/main" id="{D7F5C47D-68E4-13CA-C5C3-D37C68F80F56}"/>
              </a:ext>
            </a:extLst>
          </p:cNvPr>
          <p:cNvSpPr>
            <a:spLocks noGrp="1"/>
          </p:cNvSpPr>
          <p:nvPr>
            <p:ph idx="1"/>
          </p:nvPr>
        </p:nvSpPr>
        <p:spPr/>
        <p:txBody>
          <a:bodyPr/>
          <a:lstStyle/>
          <a:p>
            <a:r>
              <a:rPr lang="en-US" dirty="0"/>
              <a:t>A comprehensive look at metadata and data publication best practices</a:t>
            </a:r>
          </a:p>
          <a:p>
            <a:r>
              <a:rPr lang="en-US" dirty="0"/>
              <a:t>Practical guidance to these concepts</a:t>
            </a:r>
          </a:p>
          <a:p>
            <a:r>
              <a:rPr lang="en-US" dirty="0"/>
              <a:t>Opportunities for collaboration</a:t>
            </a:r>
          </a:p>
          <a:p>
            <a:pPr marL="0" indent="0">
              <a:buNone/>
            </a:pPr>
            <a:endParaRPr lang="en-US" dirty="0"/>
          </a:p>
        </p:txBody>
      </p:sp>
    </p:spTree>
    <p:extLst>
      <p:ext uri="{BB962C8B-B14F-4D97-AF65-F5344CB8AC3E}">
        <p14:creationId xmlns:p14="http://schemas.microsoft.com/office/powerpoint/2010/main" val="1094750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BF00B-6826-95C1-1C2F-7E6B81AE9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4533A2-CD3A-E7AF-4307-CD822A2B4C3C}"/>
              </a:ext>
            </a:extLst>
          </p:cNvPr>
          <p:cNvSpPr>
            <a:spLocks noGrp="1"/>
          </p:cNvSpPr>
          <p:nvPr>
            <p:ph type="title"/>
          </p:nvPr>
        </p:nvSpPr>
        <p:spPr/>
        <p:txBody>
          <a:bodyPr/>
          <a:lstStyle/>
          <a:p>
            <a:r>
              <a:rPr lang="en-US" dirty="0"/>
              <a:t>Metadata Standards: EML</a:t>
            </a:r>
          </a:p>
        </p:txBody>
      </p:sp>
      <p:sp>
        <p:nvSpPr>
          <p:cNvPr id="3" name="Content Placeholder 2">
            <a:extLst>
              <a:ext uri="{FF2B5EF4-FFF2-40B4-BE49-F238E27FC236}">
                <a16:creationId xmlns:a16="http://schemas.microsoft.com/office/drawing/2014/main" id="{4A713399-2A49-D885-ED52-2B69A6ECC110}"/>
              </a:ext>
            </a:extLst>
          </p:cNvPr>
          <p:cNvSpPr>
            <a:spLocks noGrp="1"/>
          </p:cNvSpPr>
          <p:nvPr>
            <p:ph idx="1"/>
          </p:nvPr>
        </p:nvSpPr>
        <p:spPr>
          <a:xfrm>
            <a:off x="838201" y="1578750"/>
            <a:ext cx="10610460" cy="4351338"/>
          </a:xfrm>
        </p:spPr>
        <p:txBody>
          <a:bodyPr>
            <a:normAutofit/>
          </a:bodyPr>
          <a:lstStyle/>
          <a:p>
            <a:r>
              <a:rPr lang="en-US" dirty="0"/>
              <a:t>Ecological metadata language</a:t>
            </a:r>
          </a:p>
          <a:p>
            <a:r>
              <a:rPr lang="en-US" dirty="0"/>
              <a:t>Nested structure</a:t>
            </a:r>
          </a:p>
          <a:p>
            <a:pPr lvl="1"/>
            <a:r>
              <a:rPr lang="en-US" dirty="0"/>
              <a:t>XML</a:t>
            </a:r>
          </a:p>
          <a:p>
            <a:pPr lvl="1">
              <a:buBlip>
                <a:blip r:embed="rId3"/>
              </a:buBlip>
            </a:pPr>
            <a:r>
              <a:rPr lang="en-US" dirty="0"/>
              <a:t>Element</a:t>
            </a:r>
          </a:p>
          <a:p>
            <a:pPr lvl="2">
              <a:buBlip>
                <a:blip r:embed="rId3"/>
              </a:buBlip>
            </a:pPr>
            <a:r>
              <a:rPr lang="en-US" dirty="0"/>
              <a:t>(Elements)</a:t>
            </a:r>
          </a:p>
          <a:p>
            <a:pPr lvl="3">
              <a:buBlip>
                <a:blip r:embed="rId3"/>
              </a:buBlip>
            </a:pPr>
            <a:r>
              <a:rPr lang="en-US" dirty="0"/>
              <a:t>(Attributes)</a:t>
            </a:r>
          </a:p>
          <a:p>
            <a:pPr lvl="2">
              <a:buBlip>
                <a:blip r:embed="rId3"/>
              </a:buBlip>
            </a:pPr>
            <a:r>
              <a:rPr lang="en-US" dirty="0"/>
              <a:t>Attributes</a:t>
            </a:r>
          </a:p>
          <a:p>
            <a:r>
              <a:rPr lang="en-US" dirty="0"/>
              <a:t>Ideal for complex ecological data</a:t>
            </a:r>
          </a:p>
          <a:p>
            <a:pPr marL="0" indent="0">
              <a:buNone/>
            </a:pPr>
            <a:endParaRPr lang="en-US" dirty="0"/>
          </a:p>
        </p:txBody>
      </p:sp>
    </p:spTree>
    <p:extLst>
      <p:ext uri="{BB962C8B-B14F-4D97-AF65-F5344CB8AC3E}">
        <p14:creationId xmlns:p14="http://schemas.microsoft.com/office/powerpoint/2010/main" val="2633564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2C26-EE20-F8BE-CF9F-F46243EF5DEE}"/>
              </a:ext>
            </a:extLst>
          </p:cNvPr>
          <p:cNvSpPr>
            <a:spLocks noGrp="1"/>
          </p:cNvSpPr>
          <p:nvPr>
            <p:ph type="title"/>
          </p:nvPr>
        </p:nvSpPr>
        <p:spPr/>
        <p:txBody>
          <a:bodyPr/>
          <a:lstStyle/>
          <a:p>
            <a:r>
              <a:rPr lang="en-US" dirty="0"/>
              <a:t>EML Example</a:t>
            </a:r>
          </a:p>
        </p:txBody>
      </p:sp>
      <p:sp>
        <p:nvSpPr>
          <p:cNvPr id="3" name="Content Placeholder 2">
            <a:extLst>
              <a:ext uri="{FF2B5EF4-FFF2-40B4-BE49-F238E27FC236}">
                <a16:creationId xmlns:a16="http://schemas.microsoft.com/office/drawing/2014/main" id="{72C253BE-7075-BEC3-2B09-8960A844A2C3}"/>
              </a:ext>
            </a:extLst>
          </p:cNvPr>
          <p:cNvSpPr>
            <a:spLocks noGrp="1"/>
          </p:cNvSpPr>
          <p:nvPr>
            <p:ph idx="1"/>
          </p:nvPr>
        </p:nvSpPr>
        <p:spPr/>
        <p:txBody>
          <a:bodyPr>
            <a:normAutofit fontScale="92500" lnSpcReduction="20000"/>
          </a:bodyPr>
          <a:lstStyle/>
          <a:p>
            <a:r>
              <a:rPr lang="en-US" dirty="0"/>
              <a:t>SLS</a:t>
            </a:r>
          </a:p>
          <a:p>
            <a:pPr lvl="1"/>
            <a:r>
              <a:rPr lang="en-US" dirty="0"/>
              <a:t>Creator</a:t>
            </a:r>
          </a:p>
          <a:p>
            <a:pPr lvl="2"/>
            <a:r>
              <a:rPr lang="en-US" dirty="0"/>
              <a:t>Organization Name: Interagency Ecological Program (IEP)</a:t>
            </a:r>
          </a:p>
          <a:p>
            <a:pPr lvl="1"/>
            <a:r>
              <a:rPr lang="en-US" dirty="0"/>
              <a:t>Data Entities</a:t>
            </a:r>
          </a:p>
          <a:p>
            <a:pPr lvl="2"/>
            <a:r>
              <a:rPr lang="en-US" dirty="0"/>
              <a:t>Data Table</a:t>
            </a:r>
          </a:p>
          <a:p>
            <a:pPr lvl="3"/>
            <a:r>
              <a:rPr lang="en-US" dirty="0"/>
              <a:t>Name: Catch.csv</a:t>
            </a:r>
          </a:p>
          <a:p>
            <a:pPr lvl="3"/>
            <a:r>
              <a:rPr lang="en-US" dirty="0"/>
              <a:t>Description: Fish catch data from the Smelt Larval Survey</a:t>
            </a:r>
          </a:p>
          <a:p>
            <a:pPr lvl="3"/>
            <a:r>
              <a:rPr lang="en-US" dirty="0"/>
              <a:t>Table Structure</a:t>
            </a:r>
          </a:p>
          <a:p>
            <a:pPr lvl="4"/>
            <a:r>
              <a:rPr lang="en-US" dirty="0"/>
              <a:t>Size: 297714 byte</a:t>
            </a:r>
          </a:p>
          <a:p>
            <a:pPr lvl="3"/>
            <a:r>
              <a:rPr lang="en-US" dirty="0"/>
              <a:t>Table Column Descriptions</a:t>
            </a:r>
          </a:p>
          <a:p>
            <a:pPr lvl="4"/>
            <a:r>
              <a:rPr lang="en-US" dirty="0"/>
              <a:t>Attribute</a:t>
            </a:r>
          </a:p>
          <a:p>
            <a:pPr lvl="5"/>
            <a:r>
              <a:rPr lang="en-US" dirty="0"/>
              <a:t>Column Name: Date</a:t>
            </a:r>
          </a:p>
          <a:p>
            <a:pPr lvl="5"/>
            <a:r>
              <a:rPr lang="en-US" dirty="0"/>
              <a:t>Definition: Date when sampling occurred</a:t>
            </a:r>
          </a:p>
          <a:p>
            <a:pPr lvl="4"/>
            <a:r>
              <a:rPr lang="en-US" dirty="0"/>
              <a:t>Attribute</a:t>
            </a:r>
          </a:p>
          <a:p>
            <a:pPr lvl="5"/>
            <a:r>
              <a:rPr lang="en-US" dirty="0"/>
              <a:t>Column Name: Station</a:t>
            </a:r>
          </a:p>
          <a:p>
            <a:pPr lvl="5"/>
            <a:r>
              <a:rPr lang="en-US" dirty="0"/>
              <a:t>Definition: Project station number</a:t>
            </a:r>
          </a:p>
          <a:p>
            <a:pPr lvl="3"/>
            <a:endParaRPr lang="en-US" dirty="0"/>
          </a:p>
          <a:p>
            <a:pPr lvl="4"/>
            <a:endParaRPr lang="en-US" dirty="0"/>
          </a:p>
          <a:p>
            <a:pPr lvl="1"/>
            <a:endParaRPr lang="en-US" dirty="0"/>
          </a:p>
        </p:txBody>
      </p:sp>
    </p:spTree>
    <p:extLst>
      <p:ext uri="{BB962C8B-B14F-4D97-AF65-F5344CB8AC3E}">
        <p14:creationId xmlns:p14="http://schemas.microsoft.com/office/powerpoint/2010/main" val="1913785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96717-D5BF-5A83-BC1A-46F8225AE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17141-3613-8E8E-F787-293EC24FC4E6}"/>
              </a:ext>
            </a:extLst>
          </p:cNvPr>
          <p:cNvSpPr>
            <a:spLocks noGrp="1"/>
          </p:cNvSpPr>
          <p:nvPr>
            <p:ph type="title"/>
          </p:nvPr>
        </p:nvSpPr>
        <p:spPr/>
        <p:txBody>
          <a:bodyPr/>
          <a:lstStyle/>
          <a:p>
            <a:r>
              <a:rPr lang="en-US" dirty="0"/>
              <a:t>Metadata Standards: Adopting EML </a:t>
            </a:r>
          </a:p>
        </p:txBody>
      </p:sp>
      <p:sp>
        <p:nvSpPr>
          <p:cNvPr id="3" name="Content Placeholder 2">
            <a:extLst>
              <a:ext uri="{FF2B5EF4-FFF2-40B4-BE49-F238E27FC236}">
                <a16:creationId xmlns:a16="http://schemas.microsoft.com/office/drawing/2014/main" id="{302A2A16-2322-233E-35BF-9F2DCE54B40A}"/>
              </a:ext>
            </a:extLst>
          </p:cNvPr>
          <p:cNvSpPr>
            <a:spLocks noGrp="1"/>
          </p:cNvSpPr>
          <p:nvPr>
            <p:ph idx="1"/>
          </p:nvPr>
        </p:nvSpPr>
        <p:spPr/>
        <p:txBody>
          <a:bodyPr/>
          <a:lstStyle/>
          <a:p>
            <a:r>
              <a:rPr lang="en-US" dirty="0"/>
              <a:t>Made with ecological data in mind</a:t>
            </a:r>
          </a:p>
          <a:p>
            <a:r>
              <a:rPr lang="en-US" dirty="0"/>
              <a:t>Comprehensive </a:t>
            </a:r>
          </a:p>
          <a:p>
            <a:r>
              <a:rPr lang="en-US" dirty="0"/>
              <a:t>Extendable</a:t>
            </a:r>
          </a:p>
          <a:p>
            <a:pPr lvl="1"/>
            <a:r>
              <a:rPr lang="en-US" dirty="0"/>
              <a:t>Important to serve IEP datasets, e.g., historical metadata</a:t>
            </a:r>
          </a:p>
          <a:p>
            <a:r>
              <a:rPr lang="en-US" dirty="0"/>
              <a:t>Officially supported standard of the Environmental Data Initiative (EDI)</a:t>
            </a:r>
          </a:p>
          <a:p>
            <a:pPr lvl="1"/>
            <a:r>
              <a:rPr lang="en-US" dirty="0"/>
              <a:t>Infrastructure in place to help guide users</a:t>
            </a:r>
          </a:p>
          <a:p>
            <a:pPr lvl="2"/>
            <a:r>
              <a:rPr lang="en-US" dirty="0" err="1"/>
              <a:t>ezEML</a:t>
            </a:r>
            <a:endParaRPr lang="en-US" dirty="0"/>
          </a:p>
          <a:p>
            <a:pPr lvl="2"/>
            <a:r>
              <a:rPr lang="en-US" dirty="0" err="1"/>
              <a:t>EMLassemblyline</a:t>
            </a:r>
            <a:endParaRPr lang="en-US" dirty="0"/>
          </a:p>
          <a:p>
            <a:endParaRPr lang="en-US" dirty="0"/>
          </a:p>
        </p:txBody>
      </p:sp>
    </p:spTree>
    <p:extLst>
      <p:ext uri="{BB962C8B-B14F-4D97-AF65-F5344CB8AC3E}">
        <p14:creationId xmlns:p14="http://schemas.microsoft.com/office/powerpoint/2010/main" val="1586827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860C1B-44F4-D1AB-8391-0ECBB611DC12}"/>
              </a:ext>
            </a:extLst>
          </p:cNvPr>
          <p:cNvPicPr>
            <a:picLocks noChangeAspect="1"/>
          </p:cNvPicPr>
          <p:nvPr/>
        </p:nvPicPr>
        <p:blipFill rotWithShape="1">
          <a:blip r:embed="rId2"/>
          <a:srcRect r="-456"/>
          <a:stretch/>
        </p:blipFill>
        <p:spPr>
          <a:xfrm>
            <a:off x="1193829" y="0"/>
            <a:ext cx="9804342" cy="6858000"/>
          </a:xfrm>
          <a:prstGeom prst="rect">
            <a:avLst/>
          </a:prstGeom>
        </p:spPr>
      </p:pic>
      <p:sp>
        <p:nvSpPr>
          <p:cNvPr id="6" name="Rectangle 5">
            <a:extLst>
              <a:ext uri="{FF2B5EF4-FFF2-40B4-BE49-F238E27FC236}">
                <a16:creationId xmlns:a16="http://schemas.microsoft.com/office/drawing/2014/main" id="{40D1D27D-8C52-671D-8F09-7A475CD0904C}"/>
              </a:ext>
            </a:extLst>
          </p:cNvPr>
          <p:cNvSpPr/>
          <p:nvPr/>
        </p:nvSpPr>
        <p:spPr>
          <a:xfrm>
            <a:off x="1114425" y="76200"/>
            <a:ext cx="1581150" cy="42386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7983E8-9E14-2E32-A4F0-6E44F1E88106}"/>
              </a:ext>
            </a:extLst>
          </p:cNvPr>
          <p:cNvSpPr/>
          <p:nvPr/>
        </p:nvSpPr>
        <p:spPr>
          <a:xfrm>
            <a:off x="3895725" y="161925"/>
            <a:ext cx="5715000" cy="65627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0EB855D-57D3-47AE-1D05-2E3A4902A60D}"/>
              </a:ext>
            </a:extLst>
          </p:cNvPr>
          <p:cNvSpPr/>
          <p:nvPr/>
        </p:nvSpPr>
        <p:spPr>
          <a:xfrm>
            <a:off x="1114425" y="4476750"/>
            <a:ext cx="1581150" cy="6761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DA89B5-1960-076A-82A7-6B23E0E9D5C6}"/>
              </a:ext>
            </a:extLst>
          </p:cNvPr>
          <p:cNvSpPr/>
          <p:nvPr/>
        </p:nvSpPr>
        <p:spPr>
          <a:xfrm>
            <a:off x="10610850" y="1066800"/>
            <a:ext cx="438150" cy="4286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E48F33C-B549-EC74-9BE9-C4A51C77C1D8}"/>
              </a:ext>
            </a:extLst>
          </p:cNvPr>
          <p:cNvSpPr/>
          <p:nvPr/>
        </p:nvSpPr>
        <p:spPr>
          <a:xfrm>
            <a:off x="1114425" y="5378822"/>
            <a:ext cx="1581150" cy="39803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1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1A359B-672F-B404-BFA1-09F9872ACB02}"/>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B73C51B-B038-8C75-2A45-20E267B534FC}"/>
              </a:ext>
            </a:extLst>
          </p:cNvPr>
          <p:cNvPicPr>
            <a:picLocks noChangeAspect="1"/>
          </p:cNvPicPr>
          <p:nvPr/>
        </p:nvPicPr>
        <p:blipFill>
          <a:blip r:embed="rId2"/>
          <a:stretch>
            <a:fillRect/>
          </a:stretch>
        </p:blipFill>
        <p:spPr>
          <a:xfrm>
            <a:off x="923203" y="628259"/>
            <a:ext cx="10345594" cy="5601482"/>
          </a:xfrm>
          <a:prstGeom prst="rect">
            <a:avLst/>
          </a:prstGeom>
        </p:spPr>
      </p:pic>
    </p:spTree>
    <p:extLst>
      <p:ext uri="{BB962C8B-B14F-4D97-AF65-F5344CB8AC3E}">
        <p14:creationId xmlns:p14="http://schemas.microsoft.com/office/powerpoint/2010/main" val="549601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E1197C-A0EB-6ED3-1C9E-C366497C3AF3}"/>
              </a:ext>
            </a:extLst>
          </p:cNvPr>
          <p:cNvSpPr>
            <a:spLocks noGrp="1"/>
          </p:cNvSpPr>
          <p:nvPr>
            <p:ph type="title"/>
          </p:nvPr>
        </p:nvSpPr>
        <p:spPr/>
        <p:txBody>
          <a:bodyPr/>
          <a:lstStyle/>
          <a:p>
            <a:r>
              <a:rPr lang="en-US" dirty="0" err="1"/>
              <a:t>EMLassemblyline</a:t>
            </a:r>
            <a:endParaRPr lang="en-US" dirty="0"/>
          </a:p>
        </p:txBody>
      </p:sp>
      <p:sp>
        <p:nvSpPr>
          <p:cNvPr id="7" name="Content Placeholder 6">
            <a:extLst>
              <a:ext uri="{FF2B5EF4-FFF2-40B4-BE49-F238E27FC236}">
                <a16:creationId xmlns:a16="http://schemas.microsoft.com/office/drawing/2014/main" id="{A44AA13E-8E21-6881-D029-72FAC150250C}"/>
              </a:ext>
            </a:extLst>
          </p:cNvPr>
          <p:cNvSpPr>
            <a:spLocks noGrp="1"/>
          </p:cNvSpPr>
          <p:nvPr>
            <p:ph idx="1"/>
          </p:nvPr>
        </p:nvSpPr>
        <p:spPr/>
        <p:txBody>
          <a:bodyPr/>
          <a:lstStyle/>
          <a:p>
            <a:r>
              <a:rPr lang="en-US" dirty="0"/>
              <a:t>Programmatically create EML metadata</a:t>
            </a:r>
          </a:p>
          <a:p>
            <a:r>
              <a:rPr lang="en-US" dirty="0"/>
              <a:t>R package</a:t>
            </a:r>
          </a:p>
          <a:p>
            <a:r>
              <a:rPr lang="en-US" dirty="0"/>
              <a:t>Upload data package to a repository</a:t>
            </a:r>
          </a:p>
          <a:p>
            <a:r>
              <a:rPr lang="en-US" dirty="0"/>
              <a:t>Automate data publication progress</a:t>
            </a:r>
          </a:p>
          <a:p>
            <a:r>
              <a:rPr lang="en-US" dirty="0"/>
              <a:t>https://github.com/EDIorg/EMLassemblyline?tab=readme-ov-file</a:t>
            </a:r>
          </a:p>
        </p:txBody>
      </p:sp>
      <p:pic>
        <p:nvPicPr>
          <p:cNvPr id="9" name="Picture 8">
            <a:extLst>
              <a:ext uri="{FF2B5EF4-FFF2-40B4-BE49-F238E27FC236}">
                <a16:creationId xmlns:a16="http://schemas.microsoft.com/office/drawing/2014/main" id="{526924FC-6809-259C-4BF2-8291BB6FC317}"/>
              </a:ext>
            </a:extLst>
          </p:cNvPr>
          <p:cNvPicPr>
            <a:picLocks noChangeAspect="1"/>
          </p:cNvPicPr>
          <p:nvPr/>
        </p:nvPicPr>
        <p:blipFill>
          <a:blip r:embed="rId2"/>
          <a:stretch>
            <a:fillRect/>
          </a:stretch>
        </p:blipFill>
        <p:spPr>
          <a:xfrm>
            <a:off x="3211567" y="4514744"/>
            <a:ext cx="5768866" cy="2066268"/>
          </a:xfrm>
          <a:prstGeom prst="rect">
            <a:avLst/>
          </a:prstGeom>
        </p:spPr>
      </p:pic>
    </p:spTree>
    <p:extLst>
      <p:ext uri="{BB962C8B-B14F-4D97-AF65-F5344CB8AC3E}">
        <p14:creationId xmlns:p14="http://schemas.microsoft.com/office/powerpoint/2010/main" val="1213029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E559-6671-9D2B-EE6B-748C4FECEAE1}"/>
              </a:ext>
            </a:extLst>
          </p:cNvPr>
          <p:cNvSpPr>
            <a:spLocks noGrp="1"/>
          </p:cNvSpPr>
          <p:nvPr>
            <p:ph type="title"/>
          </p:nvPr>
        </p:nvSpPr>
        <p:spPr/>
        <p:txBody>
          <a:bodyPr/>
          <a:lstStyle/>
          <a:p>
            <a:r>
              <a:rPr lang="en-US" dirty="0"/>
              <a:t>Template guides</a:t>
            </a:r>
          </a:p>
        </p:txBody>
      </p:sp>
      <p:sp>
        <p:nvSpPr>
          <p:cNvPr id="3" name="Content Placeholder 2">
            <a:extLst>
              <a:ext uri="{FF2B5EF4-FFF2-40B4-BE49-F238E27FC236}">
                <a16:creationId xmlns:a16="http://schemas.microsoft.com/office/drawing/2014/main" id="{419E62C5-356E-ABCA-CC81-FE24DB9627C6}"/>
              </a:ext>
            </a:extLst>
          </p:cNvPr>
          <p:cNvSpPr>
            <a:spLocks noGrp="1"/>
          </p:cNvSpPr>
          <p:nvPr>
            <p:ph idx="1"/>
          </p:nvPr>
        </p:nvSpPr>
        <p:spPr>
          <a:xfrm>
            <a:off x="838200" y="1900928"/>
            <a:ext cx="10515600" cy="551815"/>
          </a:xfrm>
        </p:spPr>
        <p:txBody>
          <a:bodyPr/>
          <a:lstStyle/>
          <a:p>
            <a:r>
              <a:rPr lang="en-US" sz="2800" dirty="0"/>
              <a:t>IEP EDI Metadata Template 2020.docx</a:t>
            </a:r>
          </a:p>
          <a:p>
            <a:pPr marL="0" indent="0">
              <a:buNone/>
            </a:pPr>
            <a:endParaRPr lang="en-US" dirty="0"/>
          </a:p>
        </p:txBody>
      </p:sp>
      <p:pic>
        <p:nvPicPr>
          <p:cNvPr id="6" name="Picture 5">
            <a:extLst>
              <a:ext uri="{FF2B5EF4-FFF2-40B4-BE49-F238E27FC236}">
                <a16:creationId xmlns:a16="http://schemas.microsoft.com/office/drawing/2014/main" id="{C0C7BC13-7386-2420-5A89-4A4D812B32A5}"/>
              </a:ext>
            </a:extLst>
          </p:cNvPr>
          <p:cNvPicPr>
            <a:picLocks noChangeAspect="1"/>
          </p:cNvPicPr>
          <p:nvPr/>
        </p:nvPicPr>
        <p:blipFill>
          <a:blip r:embed="rId3"/>
          <a:stretch>
            <a:fillRect/>
          </a:stretch>
        </p:blipFill>
        <p:spPr>
          <a:xfrm>
            <a:off x="239668" y="2554119"/>
            <a:ext cx="5708342" cy="3938756"/>
          </a:xfrm>
          <a:prstGeom prst="rect">
            <a:avLst/>
          </a:prstGeom>
        </p:spPr>
      </p:pic>
      <p:pic>
        <p:nvPicPr>
          <p:cNvPr id="7" name="Picture 6">
            <a:extLst>
              <a:ext uri="{FF2B5EF4-FFF2-40B4-BE49-F238E27FC236}">
                <a16:creationId xmlns:a16="http://schemas.microsoft.com/office/drawing/2014/main" id="{373AEA61-FBD1-71EA-93ED-1DE1B72126AC}"/>
              </a:ext>
            </a:extLst>
          </p:cNvPr>
          <p:cNvPicPr>
            <a:picLocks noChangeAspect="1"/>
          </p:cNvPicPr>
          <p:nvPr/>
        </p:nvPicPr>
        <p:blipFill>
          <a:blip r:embed="rId4"/>
          <a:stretch>
            <a:fillRect/>
          </a:stretch>
        </p:blipFill>
        <p:spPr>
          <a:xfrm>
            <a:off x="6094475" y="2554119"/>
            <a:ext cx="5900758" cy="3938756"/>
          </a:xfrm>
          <a:prstGeom prst="rect">
            <a:avLst/>
          </a:prstGeom>
        </p:spPr>
      </p:pic>
    </p:spTree>
    <p:extLst>
      <p:ext uri="{BB962C8B-B14F-4D97-AF65-F5344CB8AC3E}">
        <p14:creationId xmlns:p14="http://schemas.microsoft.com/office/powerpoint/2010/main" val="631877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26F4-25EC-8EE7-C9E4-70CDA0C24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2E910-6940-CE1C-57D1-CA6CD1512AFB}"/>
              </a:ext>
            </a:extLst>
          </p:cNvPr>
          <p:cNvSpPr>
            <a:spLocks noGrp="1"/>
          </p:cNvSpPr>
          <p:nvPr>
            <p:ph type="title"/>
          </p:nvPr>
        </p:nvSpPr>
        <p:spPr/>
        <p:txBody>
          <a:bodyPr/>
          <a:lstStyle/>
          <a:p>
            <a:r>
              <a:rPr lang="en-US" dirty="0"/>
              <a:t>What to Expect in This Course</a:t>
            </a:r>
          </a:p>
        </p:txBody>
      </p:sp>
      <p:sp>
        <p:nvSpPr>
          <p:cNvPr id="3" name="Content Placeholder 2">
            <a:extLst>
              <a:ext uri="{FF2B5EF4-FFF2-40B4-BE49-F238E27FC236}">
                <a16:creationId xmlns:a16="http://schemas.microsoft.com/office/drawing/2014/main" id="{5D7EEAC1-8824-BB1F-FF33-F3C201485654}"/>
              </a:ext>
            </a:extLst>
          </p:cNvPr>
          <p:cNvSpPr>
            <a:spLocks noGrp="1"/>
          </p:cNvSpPr>
          <p:nvPr>
            <p:ph idx="1"/>
          </p:nvPr>
        </p:nvSpPr>
        <p:spPr/>
        <p:txBody>
          <a:bodyPr/>
          <a:lstStyle/>
          <a:p>
            <a:r>
              <a:rPr lang="en-US" dirty="0"/>
              <a:t>A comprehensive look at metadata and data publication best practices</a:t>
            </a:r>
          </a:p>
          <a:p>
            <a:r>
              <a:rPr lang="en-US" dirty="0"/>
              <a:t>Practical guidance to these concepts</a:t>
            </a:r>
          </a:p>
          <a:p>
            <a:r>
              <a:rPr lang="en-US" dirty="0"/>
              <a:t>Opportunities for collaboration</a:t>
            </a:r>
          </a:p>
          <a:p>
            <a:pPr marL="0" indent="0">
              <a:buNone/>
            </a:pPr>
            <a:endParaRPr lang="en-US" dirty="0"/>
          </a:p>
        </p:txBody>
      </p:sp>
    </p:spTree>
    <p:extLst>
      <p:ext uri="{BB962C8B-B14F-4D97-AF65-F5344CB8AC3E}">
        <p14:creationId xmlns:p14="http://schemas.microsoft.com/office/powerpoint/2010/main" val="3272493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9A8A-4A28-DAE2-C504-D6EF09E7D707}"/>
              </a:ext>
            </a:extLst>
          </p:cNvPr>
          <p:cNvSpPr>
            <a:spLocks noGrp="1"/>
          </p:cNvSpPr>
          <p:nvPr>
            <p:ph type="title"/>
          </p:nvPr>
        </p:nvSpPr>
        <p:spPr/>
        <p:txBody>
          <a:bodyPr/>
          <a:lstStyle/>
          <a:p>
            <a:r>
              <a:rPr lang="en-US" dirty="0"/>
              <a:t>Data Publication: Goal</a:t>
            </a:r>
          </a:p>
        </p:txBody>
      </p:sp>
      <p:sp>
        <p:nvSpPr>
          <p:cNvPr id="3" name="Content Placeholder 2">
            <a:extLst>
              <a:ext uri="{FF2B5EF4-FFF2-40B4-BE49-F238E27FC236}">
                <a16:creationId xmlns:a16="http://schemas.microsoft.com/office/drawing/2014/main" id="{0EB45324-18D4-A60C-A347-AE4CC8D98B48}"/>
              </a:ext>
            </a:extLst>
          </p:cNvPr>
          <p:cNvSpPr>
            <a:spLocks noGrp="1"/>
          </p:cNvSpPr>
          <p:nvPr>
            <p:ph idx="1"/>
          </p:nvPr>
        </p:nvSpPr>
        <p:spPr>
          <a:xfrm>
            <a:off x="838200" y="1825625"/>
            <a:ext cx="4743450" cy="4351338"/>
          </a:xfrm>
        </p:spPr>
        <p:txBody>
          <a:bodyPr/>
          <a:lstStyle/>
          <a:p>
            <a:r>
              <a:rPr lang="en-US" dirty="0"/>
              <a:t>Making our research data publicly available to facilitate:</a:t>
            </a:r>
          </a:p>
          <a:p>
            <a:pPr lvl="1"/>
            <a:r>
              <a:rPr lang="en-US" dirty="0"/>
              <a:t>Data discovery</a:t>
            </a:r>
          </a:p>
          <a:p>
            <a:pPr lvl="1"/>
            <a:r>
              <a:rPr lang="en-US" dirty="0"/>
              <a:t>Access and use</a:t>
            </a:r>
          </a:p>
          <a:p>
            <a:pPr lvl="1"/>
            <a:r>
              <a:rPr lang="en-US" dirty="0"/>
              <a:t>Reuse</a:t>
            </a:r>
          </a:p>
          <a:p>
            <a:endParaRPr lang="en-US" dirty="0"/>
          </a:p>
        </p:txBody>
      </p:sp>
      <p:pic>
        <p:nvPicPr>
          <p:cNvPr id="6" name="Picture 5">
            <a:extLst>
              <a:ext uri="{FF2B5EF4-FFF2-40B4-BE49-F238E27FC236}">
                <a16:creationId xmlns:a16="http://schemas.microsoft.com/office/drawing/2014/main" id="{65F1C632-D22E-DDD8-44C8-E542A0E5E223}"/>
              </a:ext>
            </a:extLst>
          </p:cNvPr>
          <p:cNvPicPr>
            <a:picLocks noChangeAspect="1"/>
          </p:cNvPicPr>
          <p:nvPr/>
        </p:nvPicPr>
        <p:blipFill>
          <a:blip r:embed="rId2"/>
          <a:stretch>
            <a:fillRect/>
          </a:stretch>
        </p:blipFill>
        <p:spPr>
          <a:xfrm>
            <a:off x="4290064" y="2941271"/>
            <a:ext cx="7424813" cy="3370629"/>
          </a:xfrm>
          <a:prstGeom prst="rect">
            <a:avLst/>
          </a:prstGeom>
        </p:spPr>
      </p:pic>
    </p:spTree>
    <p:extLst>
      <p:ext uri="{BB962C8B-B14F-4D97-AF65-F5344CB8AC3E}">
        <p14:creationId xmlns:p14="http://schemas.microsoft.com/office/powerpoint/2010/main" val="1559484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7ADE8-BEFD-CD83-4F00-E7D87FB6E322}"/>
              </a:ext>
            </a:extLst>
          </p:cNvPr>
          <p:cNvSpPr>
            <a:spLocks noGrp="1"/>
          </p:cNvSpPr>
          <p:nvPr>
            <p:ph type="title"/>
          </p:nvPr>
        </p:nvSpPr>
        <p:spPr/>
        <p:txBody>
          <a:bodyPr/>
          <a:lstStyle/>
          <a:p>
            <a:r>
              <a:rPr lang="en-US" dirty="0"/>
              <a:t>Data Publication: Benefits</a:t>
            </a:r>
          </a:p>
        </p:txBody>
      </p:sp>
      <p:graphicFrame>
        <p:nvGraphicFramePr>
          <p:cNvPr id="4" name="Content Placeholder 3">
            <a:extLst>
              <a:ext uri="{FF2B5EF4-FFF2-40B4-BE49-F238E27FC236}">
                <a16:creationId xmlns:a16="http://schemas.microsoft.com/office/drawing/2014/main" id="{E0234A46-1CC7-5E28-2120-E5703D0F3487}"/>
              </a:ext>
            </a:extLst>
          </p:cNvPr>
          <p:cNvGraphicFramePr>
            <a:graphicFrameLocks noGrp="1"/>
          </p:cNvGraphicFramePr>
          <p:nvPr>
            <p:ph idx="1"/>
            <p:extLst>
              <p:ext uri="{D42A27DB-BD31-4B8C-83A1-F6EECF244321}">
                <p14:modId xmlns:p14="http://schemas.microsoft.com/office/powerpoint/2010/main" val="1802123452"/>
              </p:ext>
            </p:extLst>
          </p:nvPr>
        </p:nvGraphicFramePr>
        <p:xfrm>
          <a:off x="838200" y="1825625"/>
          <a:ext cx="10515597" cy="350520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448145461"/>
                    </a:ext>
                  </a:extLst>
                </a:gridCol>
                <a:gridCol w="3505199">
                  <a:extLst>
                    <a:ext uri="{9D8B030D-6E8A-4147-A177-3AD203B41FA5}">
                      <a16:colId xmlns:a16="http://schemas.microsoft.com/office/drawing/2014/main" val="3898473499"/>
                    </a:ext>
                  </a:extLst>
                </a:gridCol>
                <a:gridCol w="3505199">
                  <a:extLst>
                    <a:ext uri="{9D8B030D-6E8A-4147-A177-3AD203B41FA5}">
                      <a16:colId xmlns:a16="http://schemas.microsoft.com/office/drawing/2014/main" val="1801057883"/>
                    </a:ext>
                  </a:extLst>
                </a:gridCol>
              </a:tblGrid>
              <a:tr h="370840">
                <a:tc>
                  <a:txBody>
                    <a:bodyPr/>
                    <a:lstStyle/>
                    <a:p>
                      <a:r>
                        <a:rPr lang="en-US" dirty="0"/>
                        <a:t>Stewards</a:t>
                      </a:r>
                    </a:p>
                  </a:txBody>
                  <a:tcPr/>
                </a:tc>
                <a:tc>
                  <a:txBody>
                    <a:bodyPr/>
                    <a:lstStyle/>
                    <a:p>
                      <a:r>
                        <a:rPr lang="en-US" dirty="0"/>
                        <a:t>Users</a:t>
                      </a:r>
                    </a:p>
                  </a:txBody>
                  <a:tcPr/>
                </a:tc>
                <a:tc>
                  <a:txBody>
                    <a:bodyPr/>
                    <a:lstStyle/>
                    <a:p>
                      <a:r>
                        <a:rPr lang="en-US" dirty="0"/>
                        <a:t>Community</a:t>
                      </a:r>
                    </a:p>
                  </a:txBody>
                  <a:tcPr/>
                </a:tc>
                <a:extLst>
                  <a:ext uri="{0D108BD9-81ED-4DB2-BD59-A6C34878D82A}">
                    <a16:rowId xmlns:a16="http://schemas.microsoft.com/office/drawing/2014/main" val="2178168110"/>
                  </a:ext>
                </a:extLst>
              </a:tr>
              <a:tr h="370840">
                <a:tc>
                  <a:txBody>
                    <a:bodyPr/>
                    <a:lstStyle/>
                    <a:p>
                      <a:r>
                        <a:rPr lang="en-US" dirty="0"/>
                        <a:t>Contractual obligations</a:t>
                      </a:r>
                    </a:p>
                  </a:txBody>
                  <a:tcPr/>
                </a:tc>
                <a:tc>
                  <a:txBody>
                    <a:bodyPr/>
                    <a:lstStyle/>
                    <a:p>
                      <a:r>
                        <a:rPr lang="en-US" dirty="0"/>
                        <a:t>Ease of accessibility</a:t>
                      </a:r>
                    </a:p>
                  </a:txBody>
                  <a:tcPr/>
                </a:tc>
                <a:tc>
                  <a:txBody>
                    <a:bodyPr/>
                    <a:lstStyle/>
                    <a:p>
                      <a:r>
                        <a:rPr lang="en-US" dirty="0"/>
                        <a:t>Increased collaboration</a:t>
                      </a:r>
                    </a:p>
                  </a:txBody>
                  <a:tcPr/>
                </a:tc>
                <a:extLst>
                  <a:ext uri="{0D108BD9-81ED-4DB2-BD59-A6C34878D82A}">
                    <a16:rowId xmlns:a16="http://schemas.microsoft.com/office/drawing/2014/main" val="1697213895"/>
                  </a:ext>
                </a:extLst>
              </a:tr>
              <a:tr h="370840">
                <a:tc>
                  <a:txBody>
                    <a:bodyPr/>
                    <a:lstStyle/>
                    <a:p>
                      <a:r>
                        <a:rPr lang="en-US" dirty="0"/>
                        <a:t>Enhances transparency</a:t>
                      </a:r>
                    </a:p>
                  </a:txBody>
                  <a:tcPr/>
                </a:tc>
                <a:tc>
                  <a:txBody>
                    <a:bodyPr/>
                    <a:lstStyle/>
                    <a:p>
                      <a:r>
                        <a:rPr lang="en-US" dirty="0"/>
                        <a:t>Increased data quality and trustworthiness</a:t>
                      </a:r>
                    </a:p>
                  </a:txBody>
                  <a:tcPr/>
                </a:tc>
                <a:tc>
                  <a:txBody>
                    <a:bodyPr/>
                    <a:lstStyle/>
                    <a:p>
                      <a:r>
                        <a:rPr lang="en-US" dirty="0"/>
                        <a:t>Accelerates scientific progress</a:t>
                      </a:r>
                    </a:p>
                  </a:txBody>
                  <a:tcPr/>
                </a:tc>
                <a:extLst>
                  <a:ext uri="{0D108BD9-81ED-4DB2-BD59-A6C34878D82A}">
                    <a16:rowId xmlns:a16="http://schemas.microsoft.com/office/drawing/2014/main" val="4126223504"/>
                  </a:ext>
                </a:extLst>
              </a:tr>
              <a:tr h="370840">
                <a:tc>
                  <a:txBody>
                    <a:bodyPr/>
                    <a:lstStyle/>
                    <a:p>
                      <a:r>
                        <a:rPr lang="en-US" dirty="0"/>
                        <a:t>Increased visibility</a:t>
                      </a:r>
                    </a:p>
                  </a:txBody>
                  <a:tcPr/>
                </a:tc>
                <a:tc>
                  <a:txBody>
                    <a:bodyPr/>
                    <a:lstStyle/>
                    <a:p>
                      <a:r>
                        <a:rPr lang="en-US" dirty="0"/>
                        <a:t>Increased use and reuse</a:t>
                      </a:r>
                    </a:p>
                  </a:txBody>
                  <a:tcPr/>
                </a:tc>
                <a:tc>
                  <a:txBody>
                    <a:bodyPr/>
                    <a:lstStyle/>
                    <a:p>
                      <a:r>
                        <a:rPr lang="en-US" dirty="0"/>
                        <a:t>Promotes open science</a:t>
                      </a:r>
                    </a:p>
                  </a:txBody>
                  <a:tcPr/>
                </a:tc>
                <a:extLst>
                  <a:ext uri="{0D108BD9-81ED-4DB2-BD59-A6C34878D82A}">
                    <a16:rowId xmlns:a16="http://schemas.microsoft.com/office/drawing/2014/main" val="4207357853"/>
                  </a:ext>
                </a:extLst>
              </a:tr>
              <a:tr h="370840">
                <a:tc>
                  <a:txBody>
                    <a:bodyPr/>
                    <a:lstStyle/>
                    <a:p>
                      <a:r>
                        <a:rPr lang="en-US" dirty="0"/>
                        <a:t>Increased recognition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 efficiency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Supports evidence-based decision making</a:t>
                      </a:r>
                    </a:p>
                  </a:txBody>
                  <a:tcPr/>
                </a:tc>
                <a:extLst>
                  <a:ext uri="{0D108BD9-81ED-4DB2-BD59-A6C34878D82A}">
                    <a16:rowId xmlns:a16="http://schemas.microsoft.com/office/drawing/2014/main" val="1146916966"/>
                  </a:ext>
                </a:extLst>
              </a:tr>
              <a:tr h="370840">
                <a:tc>
                  <a:txBody>
                    <a:bodyPr/>
                    <a:lstStyle/>
                    <a:p>
                      <a:r>
                        <a:rPr lang="en-US" dirty="0"/>
                        <a:t>Increased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extLst>
                  <a:ext uri="{0D108BD9-81ED-4DB2-BD59-A6C34878D82A}">
                    <a16:rowId xmlns:a16="http://schemas.microsoft.com/office/drawing/2014/main" val="3521753887"/>
                  </a:ext>
                </a:extLst>
              </a:tr>
              <a:tr h="370840">
                <a:tc>
                  <a:txBody>
                    <a:bodyPr/>
                    <a:lstStyle/>
                    <a:p>
                      <a:r>
                        <a:rPr lang="en-US" dirty="0"/>
                        <a:t>Improved data management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46579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Promotes data preservation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909891"/>
                  </a:ext>
                </a:extLst>
              </a:tr>
            </a:tbl>
          </a:graphicData>
        </a:graphic>
      </p:graphicFrame>
    </p:spTree>
    <p:extLst>
      <p:ext uri="{BB962C8B-B14F-4D97-AF65-F5344CB8AC3E}">
        <p14:creationId xmlns:p14="http://schemas.microsoft.com/office/powerpoint/2010/main" val="3845076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B436-6856-A988-5A22-4BA9301D1F4E}"/>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DDBCFB6A-AFF9-AF40-4AF5-95E6993A1B30}"/>
              </a:ext>
            </a:extLst>
          </p:cNvPr>
          <p:cNvSpPr>
            <a:spLocks noGrp="1"/>
          </p:cNvSpPr>
          <p:nvPr>
            <p:ph idx="1"/>
          </p:nvPr>
        </p:nvSpPr>
        <p:spPr/>
        <p:txBody>
          <a:bodyPr>
            <a:normAutofit/>
          </a:bodyPr>
          <a:lstStyle/>
          <a:p>
            <a:r>
              <a:rPr lang="en-US" dirty="0"/>
              <a:t>Vision</a:t>
            </a:r>
          </a:p>
          <a:p>
            <a:r>
              <a:rPr lang="en-US" dirty="0"/>
              <a:t>Defining metadata</a:t>
            </a:r>
          </a:p>
          <a:p>
            <a:pPr lvl="1"/>
            <a:r>
              <a:rPr lang="en-US" dirty="0"/>
              <a:t>What are the benefits?</a:t>
            </a:r>
          </a:p>
          <a:p>
            <a:pPr lvl="1"/>
            <a:r>
              <a:rPr lang="en-US" dirty="0"/>
              <a:t>How do we do this?</a:t>
            </a:r>
          </a:p>
          <a:p>
            <a:r>
              <a:rPr lang="en-US" dirty="0"/>
              <a:t>Defining data publication</a:t>
            </a:r>
          </a:p>
          <a:p>
            <a:pPr lvl="1"/>
            <a:r>
              <a:rPr lang="en-US" dirty="0"/>
              <a:t>What are the benefits?</a:t>
            </a:r>
          </a:p>
          <a:p>
            <a:pPr lvl="1"/>
            <a:r>
              <a:rPr lang="en-US" dirty="0"/>
              <a:t>How do we do this?</a:t>
            </a:r>
          </a:p>
          <a:p>
            <a:r>
              <a:rPr lang="en-US" dirty="0"/>
              <a:t>Culture</a:t>
            </a:r>
          </a:p>
        </p:txBody>
      </p:sp>
    </p:spTree>
    <p:extLst>
      <p:ext uri="{BB962C8B-B14F-4D97-AF65-F5344CB8AC3E}">
        <p14:creationId xmlns:p14="http://schemas.microsoft.com/office/powerpoint/2010/main" val="4032217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AF08-C543-39B4-8AA3-07DF51E6D8DC}"/>
              </a:ext>
            </a:extLst>
          </p:cNvPr>
          <p:cNvSpPr>
            <a:spLocks noGrp="1"/>
          </p:cNvSpPr>
          <p:nvPr>
            <p:ph type="title"/>
          </p:nvPr>
        </p:nvSpPr>
        <p:spPr/>
        <p:txBody>
          <a:bodyPr/>
          <a:lstStyle/>
          <a:p>
            <a:r>
              <a:rPr lang="en-US" dirty="0"/>
              <a:t>Where do we start: FAIR </a:t>
            </a:r>
          </a:p>
        </p:txBody>
      </p:sp>
      <p:sp>
        <p:nvSpPr>
          <p:cNvPr id="3" name="Content Placeholder 2">
            <a:extLst>
              <a:ext uri="{FF2B5EF4-FFF2-40B4-BE49-F238E27FC236}">
                <a16:creationId xmlns:a16="http://schemas.microsoft.com/office/drawing/2014/main" id="{D174105B-1AA1-844B-6FDA-6B2E182F3D41}"/>
              </a:ext>
            </a:extLst>
          </p:cNvPr>
          <p:cNvSpPr>
            <a:spLocks noGrp="1"/>
          </p:cNvSpPr>
          <p:nvPr>
            <p:ph idx="1"/>
          </p:nvPr>
        </p:nvSpPr>
        <p:spPr/>
        <p:txBody>
          <a:bodyPr/>
          <a:lstStyle/>
          <a:p>
            <a:r>
              <a:rPr lang="en-US" dirty="0"/>
              <a:t>FAIR principles: meant to enhance</a:t>
            </a:r>
          </a:p>
          <a:p>
            <a:pPr lvl="1"/>
            <a:r>
              <a:rPr lang="en-US" b="1" dirty="0"/>
              <a:t>F</a:t>
            </a:r>
            <a:r>
              <a:rPr lang="en-US" dirty="0"/>
              <a:t>indable</a:t>
            </a:r>
          </a:p>
          <a:p>
            <a:pPr lvl="1"/>
            <a:r>
              <a:rPr lang="en-US" b="1" dirty="0"/>
              <a:t>A</a:t>
            </a:r>
            <a:r>
              <a:rPr lang="en-US" dirty="0"/>
              <a:t>ccessible</a:t>
            </a:r>
          </a:p>
          <a:p>
            <a:pPr lvl="1"/>
            <a:r>
              <a:rPr lang="en-US" b="1" dirty="0"/>
              <a:t>I</a:t>
            </a:r>
            <a:r>
              <a:rPr lang="en-US" dirty="0"/>
              <a:t>nteroperable</a:t>
            </a:r>
          </a:p>
          <a:p>
            <a:pPr lvl="1"/>
            <a:r>
              <a:rPr lang="en-US" b="1" dirty="0"/>
              <a:t>R</a:t>
            </a:r>
            <a:r>
              <a:rPr lang="en-US" dirty="0"/>
              <a:t>eusable</a:t>
            </a:r>
          </a:p>
          <a:p>
            <a:r>
              <a:rPr lang="en-US" dirty="0"/>
              <a:t>A set of guidelines to increase the utility and value of research data</a:t>
            </a:r>
          </a:p>
          <a:p>
            <a:r>
              <a:rPr lang="en-US" dirty="0"/>
              <a:t>Developed by an international team (Wilkinson et al., 2016)</a:t>
            </a:r>
          </a:p>
          <a:p>
            <a:pPr lvl="1"/>
            <a:r>
              <a:rPr lang="en-US" dirty="0"/>
              <a:t>Gold standard for the industry</a:t>
            </a:r>
          </a:p>
          <a:p>
            <a:endParaRPr lang="en-US" dirty="0"/>
          </a:p>
        </p:txBody>
      </p:sp>
    </p:spTree>
    <p:extLst>
      <p:ext uri="{BB962C8B-B14F-4D97-AF65-F5344CB8AC3E}">
        <p14:creationId xmlns:p14="http://schemas.microsoft.com/office/powerpoint/2010/main" val="849093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EA89-4CFD-03EF-8DF4-0A8C2A360605}"/>
              </a:ext>
            </a:extLst>
          </p:cNvPr>
          <p:cNvSpPr>
            <a:spLocks noGrp="1"/>
          </p:cNvSpPr>
          <p:nvPr>
            <p:ph type="title"/>
          </p:nvPr>
        </p:nvSpPr>
        <p:spPr/>
        <p:txBody>
          <a:bodyPr/>
          <a:lstStyle/>
          <a:p>
            <a:r>
              <a:rPr lang="en-US" dirty="0"/>
              <a:t>FAIR: Summary</a:t>
            </a:r>
          </a:p>
        </p:txBody>
      </p:sp>
      <p:sp>
        <p:nvSpPr>
          <p:cNvPr id="3" name="Content Placeholder 2">
            <a:extLst>
              <a:ext uri="{FF2B5EF4-FFF2-40B4-BE49-F238E27FC236}">
                <a16:creationId xmlns:a16="http://schemas.microsoft.com/office/drawing/2014/main" id="{AF668898-3680-6460-2F08-10234144BD73}"/>
              </a:ext>
            </a:extLst>
          </p:cNvPr>
          <p:cNvSpPr>
            <a:spLocks noGrp="1"/>
          </p:cNvSpPr>
          <p:nvPr>
            <p:ph idx="1"/>
          </p:nvPr>
        </p:nvSpPr>
        <p:spPr/>
        <p:txBody>
          <a:bodyPr/>
          <a:lstStyle/>
          <a:p>
            <a:r>
              <a:rPr lang="en-US" dirty="0"/>
              <a:t>https://www.go-fair.org/fair-principles/</a:t>
            </a:r>
          </a:p>
          <a:p>
            <a:r>
              <a:rPr lang="en-US" dirty="0"/>
              <a:t>Revolves around:</a:t>
            </a:r>
          </a:p>
          <a:p>
            <a:pPr lvl="1"/>
            <a:r>
              <a:rPr lang="en-US" dirty="0"/>
              <a:t>Document metadata thoroughly</a:t>
            </a:r>
          </a:p>
          <a:p>
            <a:pPr lvl="1"/>
            <a:r>
              <a:rPr lang="en-US" dirty="0"/>
              <a:t>Adopt a metadata standard</a:t>
            </a:r>
          </a:p>
          <a:p>
            <a:pPr lvl="1"/>
            <a:r>
              <a:rPr lang="en-US" dirty="0"/>
              <a:t>Lean on accepted infrastructure</a:t>
            </a:r>
          </a:p>
        </p:txBody>
      </p:sp>
      <p:pic>
        <p:nvPicPr>
          <p:cNvPr id="7" name="Graphic 6">
            <a:extLst>
              <a:ext uri="{FF2B5EF4-FFF2-40B4-BE49-F238E27FC236}">
                <a16:creationId xmlns:a16="http://schemas.microsoft.com/office/drawing/2014/main" id="{1AE2EEE8-5F7C-EC16-2E46-EDE60E610D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1783" y="4708525"/>
            <a:ext cx="3108434" cy="866775"/>
          </a:xfrm>
          <a:prstGeom prst="rect">
            <a:avLst/>
          </a:prstGeom>
        </p:spPr>
      </p:pic>
    </p:spTree>
    <p:extLst>
      <p:ext uri="{BB962C8B-B14F-4D97-AF65-F5344CB8AC3E}">
        <p14:creationId xmlns:p14="http://schemas.microsoft.com/office/powerpoint/2010/main" val="4160046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05740-D801-6ED0-7776-B64FF49B09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14BD-06E2-0614-18AA-6AB535707392}"/>
              </a:ext>
            </a:extLst>
          </p:cNvPr>
          <p:cNvSpPr>
            <a:spLocks noGrp="1"/>
          </p:cNvSpPr>
          <p:nvPr>
            <p:ph type="title"/>
          </p:nvPr>
        </p:nvSpPr>
        <p:spPr/>
        <p:txBody>
          <a:bodyPr/>
          <a:lstStyle/>
          <a:p>
            <a:r>
              <a:rPr lang="en-US" dirty="0"/>
              <a:t>FAIR: EDI Repository</a:t>
            </a:r>
          </a:p>
        </p:txBody>
      </p:sp>
      <p:sp>
        <p:nvSpPr>
          <p:cNvPr id="3" name="Content Placeholder 2">
            <a:extLst>
              <a:ext uri="{FF2B5EF4-FFF2-40B4-BE49-F238E27FC236}">
                <a16:creationId xmlns:a16="http://schemas.microsoft.com/office/drawing/2014/main" id="{82CAD3F8-69CE-439E-6507-ED7A43C445AC}"/>
              </a:ext>
            </a:extLst>
          </p:cNvPr>
          <p:cNvSpPr>
            <a:spLocks noGrp="1"/>
          </p:cNvSpPr>
          <p:nvPr>
            <p:ph idx="1"/>
          </p:nvPr>
        </p:nvSpPr>
        <p:spPr>
          <a:xfrm>
            <a:off x="838199" y="1825625"/>
            <a:ext cx="10515599" cy="4351338"/>
          </a:xfrm>
        </p:spPr>
        <p:txBody>
          <a:bodyPr>
            <a:normAutofit lnSpcReduction="10000"/>
          </a:bodyPr>
          <a:lstStyle/>
          <a:p>
            <a:r>
              <a:rPr lang="en-US" dirty="0"/>
              <a:t>Environmental Data Initiative (EDI)</a:t>
            </a:r>
          </a:p>
          <a:p>
            <a:pPr lvl="1"/>
            <a:r>
              <a:rPr lang="en-US" dirty="0"/>
              <a:t>A data repository</a:t>
            </a:r>
          </a:p>
          <a:p>
            <a:r>
              <a:rPr lang="en-US" dirty="0"/>
              <a:t>Existing infrastructure to support FAIR data</a:t>
            </a:r>
          </a:p>
          <a:p>
            <a:pPr lvl="1"/>
            <a:r>
              <a:rPr lang="en-US" dirty="0"/>
              <a:t>Unique and persistent DOIs per data package </a:t>
            </a:r>
          </a:p>
          <a:p>
            <a:pPr lvl="1"/>
            <a:r>
              <a:rPr lang="en-US" dirty="0"/>
              <a:t>Utilizes EML to produce rich metadata</a:t>
            </a:r>
          </a:p>
          <a:p>
            <a:pPr lvl="1"/>
            <a:r>
              <a:rPr lang="en-US" dirty="0"/>
              <a:t>Part of a data federation, </a:t>
            </a:r>
            <a:r>
              <a:rPr lang="en-US" dirty="0" err="1"/>
              <a:t>DataONE</a:t>
            </a:r>
            <a:endParaRPr lang="en-US" dirty="0"/>
          </a:p>
          <a:p>
            <a:pPr lvl="1"/>
            <a:r>
              <a:rPr lang="en-US" dirty="0"/>
              <a:t>Access with any browser or through an API</a:t>
            </a:r>
          </a:p>
          <a:p>
            <a:pPr lvl="1"/>
            <a:r>
              <a:rPr lang="en-US" dirty="0"/>
              <a:t>Guidance and support</a:t>
            </a:r>
          </a:p>
          <a:p>
            <a:pPr lvl="2"/>
            <a:r>
              <a:rPr lang="en-US" dirty="0" err="1"/>
              <a:t>ezEML</a:t>
            </a:r>
            <a:r>
              <a:rPr lang="en-US" dirty="0"/>
              <a:t>, </a:t>
            </a:r>
            <a:r>
              <a:rPr lang="en-US" dirty="0" err="1"/>
              <a:t>EMLassemblyline</a:t>
            </a:r>
            <a:r>
              <a:rPr lang="en-US" dirty="0"/>
              <a:t>, assessment reports</a:t>
            </a:r>
          </a:p>
          <a:p>
            <a:pPr lvl="2"/>
            <a:r>
              <a:rPr lang="en-US" dirty="0"/>
              <a:t>Dedicated curation team</a:t>
            </a:r>
          </a:p>
          <a:p>
            <a:pPr lvl="1"/>
            <a:r>
              <a:rPr lang="en-US" dirty="0"/>
              <a:t>Version control and data preservation</a:t>
            </a:r>
          </a:p>
        </p:txBody>
      </p:sp>
      <p:pic>
        <p:nvPicPr>
          <p:cNvPr id="13316" name="Picture 4">
            <a:extLst>
              <a:ext uri="{FF2B5EF4-FFF2-40B4-BE49-F238E27FC236}">
                <a16:creationId xmlns:a16="http://schemas.microsoft.com/office/drawing/2014/main" id="{98D94770-0836-DEEF-8984-8D736A9BD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4" y="809625"/>
            <a:ext cx="17621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15F16C-C9CE-C298-C848-D626A3E5D1F5}"/>
              </a:ext>
            </a:extLst>
          </p:cNvPr>
          <p:cNvPicPr>
            <a:picLocks noChangeAspect="1"/>
          </p:cNvPicPr>
          <p:nvPr/>
        </p:nvPicPr>
        <p:blipFill>
          <a:blip r:embed="rId4"/>
          <a:stretch>
            <a:fillRect/>
          </a:stretch>
        </p:blipFill>
        <p:spPr>
          <a:xfrm>
            <a:off x="7824536" y="3225344"/>
            <a:ext cx="3581900" cy="3267531"/>
          </a:xfrm>
          <a:prstGeom prst="rect">
            <a:avLst/>
          </a:prstGeom>
        </p:spPr>
      </p:pic>
    </p:spTree>
    <p:extLst>
      <p:ext uri="{BB962C8B-B14F-4D97-AF65-F5344CB8AC3E}">
        <p14:creationId xmlns:p14="http://schemas.microsoft.com/office/powerpoint/2010/main" val="944842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1114-1A64-DFC6-0BC4-47B458DC2A47}"/>
              </a:ext>
            </a:extLst>
          </p:cNvPr>
          <p:cNvSpPr>
            <a:spLocks noGrp="1"/>
          </p:cNvSpPr>
          <p:nvPr>
            <p:ph type="title"/>
          </p:nvPr>
        </p:nvSpPr>
        <p:spPr/>
        <p:txBody>
          <a:bodyPr/>
          <a:lstStyle/>
          <a:p>
            <a:r>
              <a:rPr lang="en-US" dirty="0"/>
              <a:t>FAIR and EML: Starting Points for Our Delta</a:t>
            </a:r>
          </a:p>
        </p:txBody>
      </p:sp>
      <p:sp>
        <p:nvSpPr>
          <p:cNvPr id="3" name="Content Placeholder 2">
            <a:extLst>
              <a:ext uri="{FF2B5EF4-FFF2-40B4-BE49-F238E27FC236}">
                <a16:creationId xmlns:a16="http://schemas.microsoft.com/office/drawing/2014/main" id="{7C6A8D82-256A-E985-F519-B7657EA0EDC6}"/>
              </a:ext>
            </a:extLst>
          </p:cNvPr>
          <p:cNvSpPr>
            <a:spLocks noGrp="1"/>
          </p:cNvSpPr>
          <p:nvPr>
            <p:ph idx="1"/>
          </p:nvPr>
        </p:nvSpPr>
        <p:spPr/>
        <p:txBody>
          <a:bodyPr>
            <a:normAutofit/>
          </a:bodyPr>
          <a:lstStyle/>
          <a:p>
            <a:r>
              <a:rPr lang="en-US" dirty="0"/>
              <a:t>Ecological data is diverse and unique to each system</a:t>
            </a:r>
          </a:p>
          <a:p>
            <a:r>
              <a:rPr lang="en-US" dirty="0"/>
              <a:t>Things to consider:</a:t>
            </a:r>
          </a:p>
          <a:p>
            <a:pPr lvl="1"/>
            <a:r>
              <a:rPr lang="en-US" dirty="0"/>
              <a:t>System-specific data types</a:t>
            </a:r>
          </a:p>
          <a:p>
            <a:pPr lvl="2"/>
            <a:r>
              <a:rPr lang="en-US" dirty="0"/>
              <a:t>Long-term datasets</a:t>
            </a:r>
          </a:p>
          <a:p>
            <a:pPr lvl="1"/>
            <a:r>
              <a:rPr lang="en-US" dirty="0"/>
              <a:t>System-specific reporting requirements</a:t>
            </a:r>
          </a:p>
          <a:p>
            <a:pPr lvl="2"/>
            <a:r>
              <a:rPr lang="en-US" dirty="0"/>
              <a:t>Required data portals, reporting frequencies</a:t>
            </a:r>
          </a:p>
          <a:p>
            <a:pPr lvl="1"/>
            <a:r>
              <a:rPr lang="en-US" dirty="0"/>
              <a:t>Existing infrastructure</a:t>
            </a:r>
          </a:p>
          <a:p>
            <a:pPr lvl="2"/>
            <a:r>
              <a:rPr lang="en-US" dirty="0"/>
              <a:t>Excel or Access based</a:t>
            </a:r>
          </a:p>
          <a:p>
            <a:pPr lvl="2"/>
            <a:r>
              <a:rPr lang="en-US" dirty="0"/>
              <a:t>Scripted QAQC queries</a:t>
            </a:r>
          </a:p>
          <a:p>
            <a:pPr lvl="1"/>
            <a:endParaRPr lang="en-US" dirty="0"/>
          </a:p>
          <a:p>
            <a:pPr lvl="1"/>
            <a:endParaRPr lang="en-US" dirty="0"/>
          </a:p>
        </p:txBody>
      </p:sp>
    </p:spTree>
    <p:extLst>
      <p:ext uri="{BB962C8B-B14F-4D97-AF65-F5344CB8AC3E}">
        <p14:creationId xmlns:p14="http://schemas.microsoft.com/office/powerpoint/2010/main" val="4149335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is is a graphic image, which shows a graph with an inclining trend. A hiker is climbing up the trend. The image conveys the workgroup's journey of taking data from data management plans and refining it through different stages such as quality assurance and quality control, metadata, publishing and then data reuse and visuals.">
            <a:extLst>
              <a:ext uri="{FF2B5EF4-FFF2-40B4-BE49-F238E27FC236}">
                <a16:creationId xmlns:a16="http://schemas.microsoft.com/office/drawing/2014/main" id="{5B6ED888-6801-17C7-C323-20947C71C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2166" y="2915727"/>
            <a:ext cx="2766387" cy="32612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ED4FD0-6D4E-C136-65D9-493808328DA1}"/>
              </a:ext>
            </a:extLst>
          </p:cNvPr>
          <p:cNvSpPr>
            <a:spLocks noGrp="1"/>
          </p:cNvSpPr>
          <p:nvPr>
            <p:ph type="title"/>
          </p:nvPr>
        </p:nvSpPr>
        <p:spPr/>
        <p:txBody>
          <a:bodyPr/>
          <a:lstStyle/>
          <a:p>
            <a:r>
              <a:rPr lang="en-US" dirty="0"/>
              <a:t>Data Publication Working Group</a:t>
            </a:r>
          </a:p>
        </p:txBody>
      </p:sp>
      <p:sp>
        <p:nvSpPr>
          <p:cNvPr id="3" name="Content Placeholder 2">
            <a:extLst>
              <a:ext uri="{FF2B5EF4-FFF2-40B4-BE49-F238E27FC236}">
                <a16:creationId xmlns:a16="http://schemas.microsoft.com/office/drawing/2014/main" id="{E5B6155B-A569-BF11-243E-7637146F0245}"/>
              </a:ext>
            </a:extLst>
          </p:cNvPr>
          <p:cNvSpPr>
            <a:spLocks noGrp="1"/>
          </p:cNvSpPr>
          <p:nvPr>
            <p:ph idx="1"/>
          </p:nvPr>
        </p:nvSpPr>
        <p:spPr>
          <a:xfrm>
            <a:off x="838200" y="1825625"/>
            <a:ext cx="8565444" cy="4351338"/>
          </a:xfrm>
        </p:spPr>
        <p:txBody>
          <a:bodyPr>
            <a:normAutofit/>
          </a:bodyPr>
          <a:lstStyle/>
          <a:p>
            <a:r>
              <a:rPr lang="en-US" dirty="0"/>
              <a:t>A DUWG subgroup focused on providing guidance more specific to our system</a:t>
            </a:r>
          </a:p>
          <a:p>
            <a:r>
              <a:rPr lang="en-US" dirty="0"/>
              <a:t>Two main functions:</a:t>
            </a:r>
          </a:p>
          <a:p>
            <a:pPr lvl="1"/>
            <a:r>
              <a:rPr lang="en-US" dirty="0"/>
              <a:t>Develop guidance for the community:</a:t>
            </a:r>
          </a:p>
          <a:p>
            <a:pPr lvl="2"/>
            <a:r>
              <a:rPr lang="en-US" dirty="0"/>
              <a:t>Guidelines, e.g., data publication best practices</a:t>
            </a:r>
          </a:p>
          <a:p>
            <a:pPr lvl="2"/>
            <a:r>
              <a:rPr lang="en-US" dirty="0"/>
              <a:t>Templates, e.g., historical metadata template</a:t>
            </a:r>
          </a:p>
          <a:p>
            <a:pPr lvl="2"/>
            <a:r>
              <a:rPr lang="en-US" dirty="0"/>
              <a:t>Guides, e.g., publishing to EDI</a:t>
            </a:r>
          </a:p>
          <a:p>
            <a:pPr lvl="1"/>
            <a:r>
              <a:rPr lang="en-US" dirty="0"/>
              <a:t>Serve as an open forum to help IEP surveys through the publication process</a:t>
            </a:r>
          </a:p>
          <a:p>
            <a:pPr lvl="2"/>
            <a:r>
              <a:rPr lang="en-US" dirty="0"/>
              <a:t>Provide relevant guidance</a:t>
            </a:r>
          </a:p>
          <a:p>
            <a:pPr lvl="2"/>
            <a:r>
              <a:rPr lang="en-US" dirty="0"/>
              <a:t>Review drafted publication packages</a:t>
            </a:r>
          </a:p>
          <a:p>
            <a:pPr lvl="2"/>
            <a:endParaRPr lang="en-US" dirty="0"/>
          </a:p>
          <a:p>
            <a:pPr lvl="2"/>
            <a:endParaRPr lang="en-US" dirty="0"/>
          </a:p>
          <a:p>
            <a:endParaRPr lang="en-US" dirty="0"/>
          </a:p>
        </p:txBody>
      </p:sp>
    </p:spTree>
    <p:extLst>
      <p:ext uri="{BB962C8B-B14F-4D97-AF65-F5344CB8AC3E}">
        <p14:creationId xmlns:p14="http://schemas.microsoft.com/office/powerpoint/2010/main" val="1316193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6E1F-AAD1-93C8-F03F-5AF2CD37F531}"/>
              </a:ext>
            </a:extLst>
          </p:cNvPr>
          <p:cNvSpPr>
            <a:spLocks noGrp="1"/>
          </p:cNvSpPr>
          <p:nvPr>
            <p:ph type="title"/>
          </p:nvPr>
        </p:nvSpPr>
        <p:spPr/>
        <p:txBody>
          <a:bodyPr/>
          <a:lstStyle/>
          <a:p>
            <a:r>
              <a:rPr lang="en-US" dirty="0"/>
              <a:t>One Final Barrier: Our Culture</a:t>
            </a:r>
          </a:p>
        </p:txBody>
      </p:sp>
      <p:sp>
        <p:nvSpPr>
          <p:cNvPr id="3" name="Content Placeholder 2">
            <a:extLst>
              <a:ext uri="{FF2B5EF4-FFF2-40B4-BE49-F238E27FC236}">
                <a16:creationId xmlns:a16="http://schemas.microsoft.com/office/drawing/2014/main" id="{FFA8104C-0B31-A433-185C-EAA77EA36AAE}"/>
              </a:ext>
            </a:extLst>
          </p:cNvPr>
          <p:cNvSpPr>
            <a:spLocks noGrp="1"/>
          </p:cNvSpPr>
          <p:nvPr>
            <p:ph idx="1"/>
          </p:nvPr>
        </p:nvSpPr>
        <p:spPr/>
        <p:txBody>
          <a:bodyPr/>
          <a:lstStyle/>
          <a:p>
            <a:r>
              <a:rPr lang="en-US" dirty="0"/>
              <a:t>Transition from data producers to data stewards</a:t>
            </a:r>
          </a:p>
          <a:p>
            <a:r>
              <a:rPr lang="en-US" sz="2800" dirty="0"/>
              <a:t>Data stewards manage and oversee our datasets to help users discover and use our datasets correctly</a:t>
            </a:r>
            <a:endParaRPr lang="en-US" dirty="0"/>
          </a:p>
          <a:p>
            <a:r>
              <a:rPr lang="en-US" dirty="0"/>
              <a:t>Data stewardship: two parts</a:t>
            </a:r>
          </a:p>
          <a:p>
            <a:pPr lvl="1"/>
            <a:r>
              <a:rPr lang="en-US" dirty="0"/>
              <a:t>Technical guidelines</a:t>
            </a:r>
          </a:p>
          <a:p>
            <a:pPr lvl="1"/>
            <a:r>
              <a:rPr lang="en-US" dirty="0"/>
              <a:t>Attitudes, behavior, and practices</a:t>
            </a:r>
          </a:p>
        </p:txBody>
      </p:sp>
      <p:grpSp>
        <p:nvGrpSpPr>
          <p:cNvPr id="17" name="Group 16">
            <a:extLst>
              <a:ext uri="{FF2B5EF4-FFF2-40B4-BE49-F238E27FC236}">
                <a16:creationId xmlns:a16="http://schemas.microsoft.com/office/drawing/2014/main" id="{0E0806C0-2007-384D-B9CA-182905B7EB6E}"/>
              </a:ext>
            </a:extLst>
          </p:cNvPr>
          <p:cNvGrpSpPr/>
          <p:nvPr/>
        </p:nvGrpSpPr>
        <p:grpSpPr>
          <a:xfrm>
            <a:off x="4053744" y="4508745"/>
            <a:ext cx="4084511" cy="2136530"/>
            <a:chOff x="3476921" y="4356345"/>
            <a:chExt cx="4084511" cy="2136530"/>
          </a:xfrm>
        </p:grpSpPr>
        <p:sp>
          <p:nvSpPr>
            <p:cNvPr id="10" name="Arrow: Right 9">
              <a:extLst>
                <a:ext uri="{FF2B5EF4-FFF2-40B4-BE49-F238E27FC236}">
                  <a16:creationId xmlns:a16="http://schemas.microsoft.com/office/drawing/2014/main" id="{1BADCEFC-82DD-5926-F030-5B49FF2A7C6E}"/>
                </a:ext>
              </a:extLst>
            </p:cNvPr>
            <p:cNvSpPr/>
            <p:nvPr/>
          </p:nvSpPr>
          <p:spPr>
            <a:xfrm rot="9074141">
              <a:off x="6290038" y="4736383"/>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atabase outline">
              <a:extLst>
                <a:ext uri="{FF2B5EF4-FFF2-40B4-BE49-F238E27FC236}">
                  <a16:creationId xmlns:a16="http://schemas.microsoft.com/office/drawing/2014/main" id="{5D4E4E58-0BDA-9B72-348B-F3C3B249ED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6921" y="5008768"/>
              <a:ext cx="914400" cy="914400"/>
            </a:xfrm>
            <a:prstGeom prst="rect">
              <a:avLst/>
            </a:prstGeom>
          </p:spPr>
        </p:pic>
        <p:pic>
          <p:nvPicPr>
            <p:cNvPr id="5" name="Graphic 4" descr="Users outline">
              <a:extLst>
                <a:ext uri="{FF2B5EF4-FFF2-40B4-BE49-F238E27FC236}">
                  <a16:creationId xmlns:a16="http://schemas.microsoft.com/office/drawing/2014/main" id="{112A1AE4-BA62-CE30-7552-27CA936ECE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0957" y="5008768"/>
              <a:ext cx="914400" cy="914400"/>
            </a:xfrm>
            <a:prstGeom prst="rect">
              <a:avLst/>
            </a:prstGeom>
          </p:spPr>
        </p:pic>
        <p:sp>
          <p:nvSpPr>
            <p:cNvPr id="6" name="Arrow: Right 5">
              <a:extLst>
                <a:ext uri="{FF2B5EF4-FFF2-40B4-BE49-F238E27FC236}">
                  <a16:creationId xmlns:a16="http://schemas.microsoft.com/office/drawing/2014/main" id="{F4FF2409-D80E-20E8-3B0E-980F68C01DD3}"/>
                </a:ext>
              </a:extLst>
            </p:cNvPr>
            <p:cNvSpPr/>
            <p:nvPr/>
          </p:nvSpPr>
          <p:spPr>
            <a:xfrm rot="9900000">
              <a:off x="6416175" y="4998798"/>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19F81307-6AE2-8A42-9892-E19953646A12}"/>
                </a:ext>
              </a:extLst>
            </p:cNvPr>
            <p:cNvSpPr/>
            <p:nvPr/>
          </p:nvSpPr>
          <p:spPr>
            <a:xfrm rot="10800000">
              <a:off x="6439140" y="5330043"/>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2B99F15-10CE-7794-2136-18023ACE5D96}"/>
                </a:ext>
              </a:extLst>
            </p:cNvPr>
            <p:cNvSpPr/>
            <p:nvPr/>
          </p:nvSpPr>
          <p:spPr>
            <a:xfrm rot="11700000">
              <a:off x="6424244" y="5672216"/>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DA275336-DF82-8072-E886-012F155090B1}"/>
                </a:ext>
              </a:extLst>
            </p:cNvPr>
            <p:cNvSpPr/>
            <p:nvPr/>
          </p:nvSpPr>
          <p:spPr>
            <a:xfrm rot="12600000">
              <a:off x="6304977" y="5961469"/>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User outline">
              <a:extLst>
                <a:ext uri="{FF2B5EF4-FFF2-40B4-BE49-F238E27FC236}">
                  <a16:creationId xmlns:a16="http://schemas.microsoft.com/office/drawing/2014/main" id="{6ED4E258-E44C-5A91-5D6E-D2A1400C71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77621" y="4356345"/>
              <a:ext cx="382867" cy="382867"/>
            </a:xfrm>
            <a:prstGeom prst="rect">
              <a:avLst/>
            </a:prstGeom>
          </p:spPr>
        </p:pic>
        <p:pic>
          <p:nvPicPr>
            <p:cNvPr id="12" name="Graphic 11" descr="User outline">
              <a:extLst>
                <a:ext uri="{FF2B5EF4-FFF2-40B4-BE49-F238E27FC236}">
                  <a16:creationId xmlns:a16="http://schemas.microsoft.com/office/drawing/2014/main" id="{F01510AC-C39E-415C-DAEA-5E07ED16A9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46944" y="4769954"/>
              <a:ext cx="382867" cy="382867"/>
            </a:xfrm>
            <a:prstGeom prst="rect">
              <a:avLst/>
            </a:prstGeom>
          </p:spPr>
        </p:pic>
        <p:pic>
          <p:nvPicPr>
            <p:cNvPr id="13" name="Graphic 12" descr="User outline">
              <a:extLst>
                <a:ext uri="{FF2B5EF4-FFF2-40B4-BE49-F238E27FC236}">
                  <a16:creationId xmlns:a16="http://schemas.microsoft.com/office/drawing/2014/main" id="{A5D3F56A-F61A-AD19-B38D-B1FAD440E6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8565" y="5235256"/>
              <a:ext cx="382867" cy="382867"/>
            </a:xfrm>
            <a:prstGeom prst="rect">
              <a:avLst/>
            </a:prstGeom>
          </p:spPr>
        </p:pic>
        <p:pic>
          <p:nvPicPr>
            <p:cNvPr id="14" name="Graphic 13" descr="User outline">
              <a:extLst>
                <a:ext uri="{FF2B5EF4-FFF2-40B4-BE49-F238E27FC236}">
                  <a16:creationId xmlns:a16="http://schemas.microsoft.com/office/drawing/2014/main" id="{1BF8604F-F047-B645-1774-B567E450BF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194" y="5732503"/>
              <a:ext cx="382867" cy="382867"/>
            </a:xfrm>
            <a:prstGeom prst="rect">
              <a:avLst/>
            </a:prstGeom>
          </p:spPr>
        </p:pic>
        <p:pic>
          <p:nvPicPr>
            <p:cNvPr id="15" name="Graphic 14" descr="User outline">
              <a:extLst>
                <a:ext uri="{FF2B5EF4-FFF2-40B4-BE49-F238E27FC236}">
                  <a16:creationId xmlns:a16="http://schemas.microsoft.com/office/drawing/2014/main" id="{69ECF82A-E082-5D64-8E92-E0A66C744D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31863" y="6110008"/>
              <a:ext cx="382867" cy="382867"/>
            </a:xfrm>
            <a:prstGeom prst="rect">
              <a:avLst/>
            </a:prstGeom>
          </p:spPr>
        </p:pic>
        <p:sp>
          <p:nvSpPr>
            <p:cNvPr id="16" name="Arrow: Right 15">
              <a:extLst>
                <a:ext uri="{FF2B5EF4-FFF2-40B4-BE49-F238E27FC236}">
                  <a16:creationId xmlns:a16="http://schemas.microsoft.com/office/drawing/2014/main" id="{3C079310-23F0-2C98-7939-8B6994020630}"/>
                </a:ext>
              </a:extLst>
            </p:cNvPr>
            <p:cNvSpPr/>
            <p:nvPr/>
          </p:nvSpPr>
          <p:spPr>
            <a:xfrm rot="10800000">
              <a:off x="4435921" y="5350001"/>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8938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DE88-1C0C-7836-8F63-E91AEB752562}"/>
              </a:ext>
            </a:extLst>
          </p:cNvPr>
          <p:cNvSpPr>
            <a:spLocks noGrp="1"/>
          </p:cNvSpPr>
          <p:nvPr>
            <p:ph type="title"/>
          </p:nvPr>
        </p:nvSpPr>
        <p:spPr/>
        <p:txBody>
          <a:bodyPr/>
          <a:lstStyle/>
          <a:p>
            <a:r>
              <a:rPr lang="en-US"/>
              <a:t>Why should we care?</a:t>
            </a:r>
            <a:endParaRPr lang="en-US" dirty="0"/>
          </a:p>
        </p:txBody>
      </p:sp>
      <p:sp>
        <p:nvSpPr>
          <p:cNvPr id="3" name="Content Placeholder 2">
            <a:extLst>
              <a:ext uri="{FF2B5EF4-FFF2-40B4-BE49-F238E27FC236}">
                <a16:creationId xmlns:a16="http://schemas.microsoft.com/office/drawing/2014/main" id="{6FDD845E-A8B5-7668-3DA3-FAAD4762448B}"/>
              </a:ext>
            </a:extLst>
          </p:cNvPr>
          <p:cNvSpPr>
            <a:spLocks noGrp="1"/>
          </p:cNvSpPr>
          <p:nvPr>
            <p:ph idx="1"/>
          </p:nvPr>
        </p:nvSpPr>
        <p:spPr>
          <a:xfrm>
            <a:off x="838200" y="1825625"/>
            <a:ext cx="5257800" cy="4351338"/>
          </a:xfrm>
        </p:spPr>
        <p:txBody>
          <a:bodyPr/>
          <a:lstStyle/>
          <a:p>
            <a:r>
              <a:rPr lang="en-US" dirty="0"/>
              <a:t>Best available science depends on best available data</a:t>
            </a:r>
          </a:p>
          <a:p>
            <a:r>
              <a:rPr lang="en-US" dirty="0"/>
              <a:t>Helps drive meaningful changes to our system and field</a:t>
            </a:r>
          </a:p>
          <a:p>
            <a:r>
              <a:rPr lang="en-US" dirty="0"/>
              <a:t>The future is infinite, and so is the potential use of our data</a:t>
            </a:r>
          </a:p>
          <a:p>
            <a:r>
              <a:rPr lang="en-US" dirty="0"/>
              <a:t>Each line of data that we produce is a part of our legacy we leave behind</a:t>
            </a:r>
          </a:p>
          <a:p>
            <a:endParaRPr lang="en-US" dirty="0"/>
          </a:p>
        </p:txBody>
      </p:sp>
      <p:pic>
        <p:nvPicPr>
          <p:cNvPr id="4" name="Picture 3" descr="Diagram&#10;&#10;Description automatically generated">
            <a:extLst>
              <a:ext uri="{FF2B5EF4-FFF2-40B4-BE49-F238E27FC236}">
                <a16:creationId xmlns:a16="http://schemas.microsoft.com/office/drawing/2014/main" id="{BF224054-5FD9-5C70-2838-674BF1F2714F}"/>
              </a:ext>
            </a:extLst>
          </p:cNvPr>
          <p:cNvPicPr>
            <a:picLocks noChangeAspect="1"/>
          </p:cNvPicPr>
          <p:nvPr/>
        </p:nvPicPr>
        <p:blipFill>
          <a:blip r:embed="rId3"/>
          <a:stretch>
            <a:fillRect/>
          </a:stretch>
        </p:blipFill>
        <p:spPr>
          <a:xfrm>
            <a:off x="6096000" y="1452563"/>
            <a:ext cx="5962650" cy="4348424"/>
          </a:xfrm>
          <a:prstGeom prst="rect">
            <a:avLst/>
          </a:prstGeom>
        </p:spPr>
      </p:pic>
      <p:sp>
        <p:nvSpPr>
          <p:cNvPr id="5" name="TextBox 4">
            <a:extLst>
              <a:ext uri="{FF2B5EF4-FFF2-40B4-BE49-F238E27FC236}">
                <a16:creationId xmlns:a16="http://schemas.microsoft.com/office/drawing/2014/main" id="{EA0D1BC1-4CB3-4FD9-C465-4F97620C939B}"/>
              </a:ext>
            </a:extLst>
          </p:cNvPr>
          <p:cNvSpPr txBox="1"/>
          <p:nvPr/>
        </p:nvSpPr>
        <p:spPr>
          <a:xfrm>
            <a:off x="9796492" y="5807631"/>
            <a:ext cx="2262158" cy="369332"/>
          </a:xfrm>
          <a:prstGeom prst="rect">
            <a:avLst/>
          </a:prstGeom>
          <a:noFill/>
        </p:spPr>
        <p:txBody>
          <a:bodyPr wrap="none" rtlCol="0">
            <a:spAutoFit/>
          </a:bodyPr>
          <a:lstStyle/>
          <a:p>
            <a:r>
              <a:rPr lang="en-US" dirty="0"/>
              <a:t>Michener et al., 1987</a:t>
            </a:r>
          </a:p>
        </p:txBody>
      </p:sp>
    </p:spTree>
    <p:extLst>
      <p:ext uri="{BB962C8B-B14F-4D97-AF65-F5344CB8AC3E}">
        <p14:creationId xmlns:p14="http://schemas.microsoft.com/office/powerpoint/2010/main" val="4010703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DCD9-F162-309D-D5DA-89C14FF8D424}"/>
              </a:ext>
            </a:extLst>
          </p:cNvPr>
          <p:cNvSpPr>
            <a:spLocks noGrp="1"/>
          </p:cNvSpPr>
          <p:nvPr>
            <p:ph type="title"/>
          </p:nvPr>
        </p:nvSpPr>
        <p:spPr/>
        <p:txBody>
          <a:bodyPr/>
          <a:lstStyle/>
          <a:p>
            <a:r>
              <a:rPr lang="en-US" dirty="0"/>
              <a:t>How can we start?</a:t>
            </a:r>
          </a:p>
        </p:txBody>
      </p:sp>
      <p:sp>
        <p:nvSpPr>
          <p:cNvPr id="3" name="Content Placeholder 2">
            <a:extLst>
              <a:ext uri="{FF2B5EF4-FFF2-40B4-BE49-F238E27FC236}">
                <a16:creationId xmlns:a16="http://schemas.microsoft.com/office/drawing/2014/main" id="{416B91FB-0640-0ED0-73C6-124277EAB7F0}"/>
              </a:ext>
            </a:extLst>
          </p:cNvPr>
          <p:cNvSpPr>
            <a:spLocks noGrp="1"/>
          </p:cNvSpPr>
          <p:nvPr>
            <p:ph idx="1"/>
          </p:nvPr>
        </p:nvSpPr>
        <p:spPr>
          <a:xfrm>
            <a:off x="838200" y="1825625"/>
            <a:ext cx="10515600" cy="2012950"/>
          </a:xfrm>
        </p:spPr>
        <p:txBody>
          <a:bodyPr/>
          <a:lstStyle/>
          <a:p>
            <a:r>
              <a:rPr lang="en-US" dirty="0"/>
              <a:t>Prioritize documenting comprehensive metadata for all IEP datasets</a:t>
            </a:r>
          </a:p>
          <a:p>
            <a:r>
              <a:rPr lang="en-US" dirty="0"/>
              <a:t>Explore publication through the EDI repository</a:t>
            </a:r>
          </a:p>
          <a:p>
            <a:r>
              <a:rPr lang="en-US" dirty="0"/>
              <a:t>Engage with the DPWG to develop and follow best practices </a:t>
            </a:r>
          </a:p>
          <a:p>
            <a:pPr lvl="1"/>
            <a:endParaRPr lang="en-US" dirty="0"/>
          </a:p>
        </p:txBody>
      </p:sp>
      <p:pic>
        <p:nvPicPr>
          <p:cNvPr id="4" name="Picture 3" descr="Diagram&#10;&#10;Description automatically generated">
            <a:extLst>
              <a:ext uri="{FF2B5EF4-FFF2-40B4-BE49-F238E27FC236}">
                <a16:creationId xmlns:a16="http://schemas.microsoft.com/office/drawing/2014/main" id="{F00B4CB8-A16B-3DF3-84F2-B2283F760514}"/>
              </a:ext>
            </a:extLst>
          </p:cNvPr>
          <p:cNvPicPr>
            <a:picLocks noChangeAspect="1"/>
          </p:cNvPicPr>
          <p:nvPr/>
        </p:nvPicPr>
        <p:blipFill>
          <a:blip r:embed="rId2"/>
          <a:stretch>
            <a:fillRect/>
          </a:stretch>
        </p:blipFill>
        <p:spPr>
          <a:xfrm>
            <a:off x="7629525" y="3973512"/>
            <a:ext cx="3724275" cy="2716028"/>
          </a:xfrm>
          <a:prstGeom prst="rect">
            <a:avLst/>
          </a:prstGeom>
        </p:spPr>
      </p:pic>
      <p:sp>
        <p:nvSpPr>
          <p:cNvPr id="7" name="Content Placeholder 2">
            <a:extLst>
              <a:ext uri="{FF2B5EF4-FFF2-40B4-BE49-F238E27FC236}">
                <a16:creationId xmlns:a16="http://schemas.microsoft.com/office/drawing/2014/main" id="{E5D998E1-64D0-F6A0-5E28-4D53F2EFA647}"/>
              </a:ext>
            </a:extLst>
          </p:cNvPr>
          <p:cNvSpPr txBox="1">
            <a:spLocks/>
          </p:cNvSpPr>
          <p:nvPr/>
        </p:nvSpPr>
        <p:spPr>
          <a:xfrm>
            <a:off x="838200" y="3836085"/>
            <a:ext cx="6791325" cy="201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Develop and embrace a culture of data stewardship to leave a lasting legacy through our research data</a:t>
            </a:r>
          </a:p>
          <a:p>
            <a:pPr lvl="1"/>
            <a:endParaRPr lang="en-US" dirty="0"/>
          </a:p>
        </p:txBody>
      </p:sp>
    </p:spTree>
    <p:extLst>
      <p:ext uri="{BB962C8B-B14F-4D97-AF65-F5344CB8AC3E}">
        <p14:creationId xmlns:p14="http://schemas.microsoft.com/office/powerpoint/2010/main" val="3801559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a:extLst>
              <a:ext uri="{FF2B5EF4-FFF2-40B4-BE49-F238E27FC236}">
                <a16:creationId xmlns:a16="http://schemas.microsoft.com/office/drawing/2014/main" id="{50E9DEDC-BD83-2C35-CC36-DE9A98C7C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45" y="4592844"/>
            <a:ext cx="3110167" cy="1847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7AD43D-C7FC-8621-12F2-1883284CF097}"/>
              </a:ext>
            </a:extLst>
          </p:cNvPr>
          <p:cNvSpPr>
            <a:spLocks noGrp="1"/>
          </p:cNvSpPr>
          <p:nvPr>
            <p:ph type="title"/>
          </p:nvPr>
        </p:nvSpPr>
        <p:spPr/>
        <p:txBody>
          <a:bodyPr/>
          <a:lstStyle/>
          <a:p>
            <a:r>
              <a:rPr lang="en-US" dirty="0"/>
              <a:t>Vision</a:t>
            </a:r>
          </a:p>
        </p:txBody>
      </p:sp>
      <p:pic>
        <p:nvPicPr>
          <p:cNvPr id="13" name="Picture 2">
            <a:extLst>
              <a:ext uri="{FF2B5EF4-FFF2-40B4-BE49-F238E27FC236}">
                <a16:creationId xmlns:a16="http://schemas.microsoft.com/office/drawing/2014/main" id="{5E2926B4-1748-FFA4-A331-3734BCA56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27" y="1586430"/>
            <a:ext cx="3273932" cy="2457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A39B3BA-E96D-F116-BB17-A84E7D4F1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1172" y="1341231"/>
            <a:ext cx="3089783" cy="39963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AACC1D75-09A0-344E-1266-D7454A50E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541" y="1778537"/>
            <a:ext cx="3616325" cy="23811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EBE9B2C-84D8-D4B7-C448-E23CD7E90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7767" y="3429000"/>
            <a:ext cx="4240618"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a:extLst>
              <a:ext uri="{FF2B5EF4-FFF2-40B4-BE49-F238E27FC236}">
                <a16:creationId xmlns:a16="http://schemas.microsoft.com/office/drawing/2014/main" id="{7E684906-662D-CE75-FEF0-CF9F34BFD2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384" y="2424907"/>
            <a:ext cx="3895723" cy="21907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08E458EB-5338-9DA2-FF9C-7BB6DFEDC1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8602" y="1327346"/>
            <a:ext cx="3273932" cy="26332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Townet station map">
            <a:extLst>
              <a:ext uri="{FF2B5EF4-FFF2-40B4-BE49-F238E27FC236}">
                <a16:creationId xmlns:a16="http://schemas.microsoft.com/office/drawing/2014/main" id="{99F88B2E-F30F-FB2C-761E-1ABB373578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7722" y="3520281"/>
            <a:ext cx="3616326" cy="279367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a:extLst>
              <a:ext uri="{FF2B5EF4-FFF2-40B4-BE49-F238E27FC236}">
                <a16:creationId xmlns:a16="http://schemas.microsoft.com/office/drawing/2014/main" id="{F55A7F08-639A-B3FD-A185-CCC0F27D53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2876" y="2969096"/>
            <a:ext cx="2339981" cy="303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651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20796-DE7F-EE64-B7ED-5E8CF38F2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FFD85-6EF1-741B-5EFB-B9B27A165585}"/>
              </a:ext>
            </a:extLst>
          </p:cNvPr>
          <p:cNvSpPr>
            <a:spLocks noGrp="1"/>
          </p:cNvSpPr>
          <p:nvPr>
            <p:ph type="title"/>
          </p:nvPr>
        </p:nvSpPr>
        <p:spPr/>
        <p:txBody>
          <a:bodyPr/>
          <a:lstStyle/>
          <a:p>
            <a:r>
              <a:rPr lang="en-US" dirty="0"/>
              <a:t>Vision: Useful Data</a:t>
            </a:r>
          </a:p>
        </p:txBody>
      </p:sp>
      <p:sp>
        <p:nvSpPr>
          <p:cNvPr id="3" name="Content Placeholder 2">
            <a:extLst>
              <a:ext uri="{FF2B5EF4-FFF2-40B4-BE49-F238E27FC236}">
                <a16:creationId xmlns:a16="http://schemas.microsoft.com/office/drawing/2014/main" id="{9F346728-1EB2-FA52-0E30-8B198BD8F41D}"/>
              </a:ext>
            </a:extLst>
          </p:cNvPr>
          <p:cNvSpPr>
            <a:spLocks noGrp="1"/>
          </p:cNvSpPr>
          <p:nvPr>
            <p:ph idx="1"/>
          </p:nvPr>
        </p:nvSpPr>
        <p:spPr>
          <a:xfrm>
            <a:off x="838200" y="1825625"/>
            <a:ext cx="10515600" cy="1691932"/>
          </a:xfrm>
        </p:spPr>
        <p:txBody>
          <a:bodyPr>
            <a:normAutofit/>
          </a:bodyPr>
          <a:lstStyle/>
          <a:p>
            <a:r>
              <a:rPr lang="en-US" sz="3600" dirty="0"/>
              <a:t>Data is valuable and impactful if:</a:t>
            </a:r>
          </a:p>
          <a:p>
            <a:pPr lvl="1"/>
            <a:r>
              <a:rPr lang="en-US" sz="3200" dirty="0"/>
              <a:t>It is used</a:t>
            </a:r>
          </a:p>
          <a:p>
            <a:pPr lvl="1"/>
            <a:r>
              <a:rPr lang="en-US" sz="3200" dirty="0"/>
              <a:t>It is used correctly</a:t>
            </a:r>
          </a:p>
          <a:p>
            <a:endParaRPr lang="en-US" sz="3600" dirty="0"/>
          </a:p>
        </p:txBody>
      </p:sp>
      <p:cxnSp>
        <p:nvCxnSpPr>
          <p:cNvPr id="7" name="Straight Connector 6">
            <a:extLst>
              <a:ext uri="{FF2B5EF4-FFF2-40B4-BE49-F238E27FC236}">
                <a16:creationId xmlns:a16="http://schemas.microsoft.com/office/drawing/2014/main" id="{60BCE928-E87D-BDD1-14C2-8FA5415D11C0}"/>
              </a:ext>
            </a:extLst>
          </p:cNvPr>
          <p:cNvCxnSpPr>
            <a:cxnSpLocks/>
          </p:cNvCxnSpPr>
          <p:nvPr/>
        </p:nvCxnSpPr>
        <p:spPr>
          <a:xfrm>
            <a:off x="4613188" y="6492875"/>
            <a:ext cx="14004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ABAF338-3B31-F146-FAF4-6F506D598854}"/>
              </a:ext>
            </a:extLst>
          </p:cNvPr>
          <p:cNvCxnSpPr/>
          <p:nvPr/>
        </p:nvCxnSpPr>
        <p:spPr>
          <a:xfrm>
            <a:off x="6013621" y="5347815"/>
            <a:ext cx="0" cy="11450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A0ED08B-969C-6C10-747B-E915E2472B0F}"/>
              </a:ext>
            </a:extLst>
          </p:cNvPr>
          <p:cNvCxnSpPr>
            <a:cxnSpLocks/>
          </p:cNvCxnSpPr>
          <p:nvPr/>
        </p:nvCxnSpPr>
        <p:spPr>
          <a:xfrm>
            <a:off x="6013621" y="5347815"/>
            <a:ext cx="1847255" cy="0"/>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Graphic 18" descr="Database outline">
            <a:extLst>
              <a:ext uri="{FF2B5EF4-FFF2-40B4-BE49-F238E27FC236}">
                <a16:creationId xmlns:a16="http://schemas.microsoft.com/office/drawing/2014/main" id="{728570F6-BF6D-3C80-B186-EA62D3682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56205" y="5578475"/>
            <a:ext cx="914400" cy="914400"/>
          </a:xfrm>
          <a:prstGeom prst="rect">
            <a:avLst/>
          </a:prstGeom>
        </p:spPr>
      </p:pic>
      <p:sp>
        <p:nvSpPr>
          <p:cNvPr id="21" name="TextBox 20">
            <a:extLst>
              <a:ext uri="{FF2B5EF4-FFF2-40B4-BE49-F238E27FC236}">
                <a16:creationId xmlns:a16="http://schemas.microsoft.com/office/drawing/2014/main" id="{AC5B51F9-89E9-6739-4BF9-8CA7921C8B86}"/>
              </a:ext>
            </a:extLst>
          </p:cNvPr>
          <p:cNvSpPr txBox="1"/>
          <p:nvPr/>
        </p:nvSpPr>
        <p:spPr>
          <a:xfrm>
            <a:off x="6087762" y="5481036"/>
            <a:ext cx="1773114" cy="923330"/>
          </a:xfrm>
          <a:prstGeom prst="rect">
            <a:avLst/>
          </a:prstGeom>
          <a:noFill/>
        </p:spPr>
        <p:txBody>
          <a:bodyPr wrap="none" rtlCol="0">
            <a:spAutoFit/>
          </a:bodyPr>
          <a:lstStyle/>
          <a:p>
            <a:pPr marL="285750" indent="-285750">
              <a:buFont typeface="Arial" panose="020B0604020202020204" pitchFamily="34" charset="0"/>
              <a:buChar char="•"/>
            </a:pPr>
            <a:r>
              <a:rPr lang="en-US" dirty="0"/>
              <a:t>Discoverable</a:t>
            </a:r>
          </a:p>
          <a:p>
            <a:pPr marL="285750" indent="-285750">
              <a:buFont typeface="Arial" panose="020B0604020202020204" pitchFamily="34" charset="0"/>
              <a:buChar char="•"/>
            </a:pPr>
            <a:r>
              <a:rPr lang="en-US" dirty="0"/>
              <a:t>Accessible</a:t>
            </a:r>
          </a:p>
          <a:p>
            <a:pPr marL="285750" indent="-285750">
              <a:buFont typeface="Arial" panose="020B0604020202020204" pitchFamily="34" charset="0"/>
              <a:buChar char="•"/>
            </a:pPr>
            <a:r>
              <a:rPr lang="en-US" dirty="0"/>
              <a:t>Relevant</a:t>
            </a:r>
          </a:p>
        </p:txBody>
      </p:sp>
      <p:cxnSp>
        <p:nvCxnSpPr>
          <p:cNvPr id="24" name="Straight Connector 23">
            <a:extLst>
              <a:ext uri="{FF2B5EF4-FFF2-40B4-BE49-F238E27FC236}">
                <a16:creationId xmlns:a16="http://schemas.microsoft.com/office/drawing/2014/main" id="{E1C8AC85-617D-1772-2325-1A786EEF09AF}"/>
              </a:ext>
            </a:extLst>
          </p:cNvPr>
          <p:cNvCxnSpPr>
            <a:cxnSpLocks/>
          </p:cNvCxnSpPr>
          <p:nvPr/>
        </p:nvCxnSpPr>
        <p:spPr>
          <a:xfrm>
            <a:off x="7860876" y="4205458"/>
            <a:ext cx="18472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52EE9A3-C32A-D14E-16E0-0AAE048BAA6A}"/>
              </a:ext>
            </a:extLst>
          </p:cNvPr>
          <p:cNvCxnSpPr/>
          <p:nvPr/>
        </p:nvCxnSpPr>
        <p:spPr>
          <a:xfrm>
            <a:off x="7860876" y="4202755"/>
            <a:ext cx="0" cy="114506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6B69A7C-FA2F-F7FF-B791-603E09140E2D}"/>
              </a:ext>
            </a:extLst>
          </p:cNvPr>
          <p:cNvSpPr txBox="1"/>
          <p:nvPr/>
        </p:nvSpPr>
        <p:spPr>
          <a:xfrm>
            <a:off x="7935017" y="4313620"/>
            <a:ext cx="1780103" cy="923330"/>
          </a:xfrm>
          <a:prstGeom prst="rect">
            <a:avLst/>
          </a:prstGeom>
          <a:noFill/>
        </p:spPr>
        <p:txBody>
          <a:bodyPr wrap="none" rtlCol="0">
            <a:spAutoFit/>
          </a:bodyPr>
          <a:lstStyle/>
          <a:p>
            <a:pPr marL="285750" indent="-285750">
              <a:buFont typeface="Arial" panose="020B0604020202020204" pitchFamily="34" charset="0"/>
              <a:buChar char="•"/>
            </a:pPr>
            <a:r>
              <a:rPr lang="en-US" dirty="0"/>
              <a:t>Documented</a:t>
            </a:r>
          </a:p>
          <a:p>
            <a:pPr marL="285750" indent="-285750">
              <a:buFont typeface="Arial" panose="020B0604020202020204" pitchFamily="34" charset="0"/>
              <a:buChar char="•"/>
            </a:pPr>
            <a:r>
              <a:rPr lang="en-US" dirty="0"/>
              <a:t>Updated</a:t>
            </a:r>
          </a:p>
          <a:p>
            <a:pPr marL="285750" indent="-285750">
              <a:buFont typeface="Arial" panose="020B0604020202020204" pitchFamily="34" charset="0"/>
              <a:buChar char="•"/>
            </a:pPr>
            <a:endParaRPr lang="en-US" dirty="0"/>
          </a:p>
        </p:txBody>
      </p:sp>
      <p:pic>
        <p:nvPicPr>
          <p:cNvPr id="27" name="Graphic 26" descr="Database outline">
            <a:extLst>
              <a:ext uri="{FF2B5EF4-FFF2-40B4-BE49-F238E27FC236}">
                <a16:creationId xmlns:a16="http://schemas.microsoft.com/office/drawing/2014/main" id="{B5C7578D-FCB7-5E2B-BED3-F7AAAE0C7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2206" y="4403166"/>
            <a:ext cx="914400" cy="914400"/>
          </a:xfrm>
          <a:prstGeom prst="rect">
            <a:avLst/>
          </a:prstGeom>
        </p:spPr>
      </p:pic>
      <p:sp>
        <p:nvSpPr>
          <p:cNvPr id="28" name="TextBox 27">
            <a:extLst>
              <a:ext uri="{FF2B5EF4-FFF2-40B4-BE49-F238E27FC236}">
                <a16:creationId xmlns:a16="http://schemas.microsoft.com/office/drawing/2014/main" id="{ED18DCBC-5E1A-9223-EEB3-0BB101B53679}"/>
              </a:ext>
            </a:extLst>
          </p:cNvPr>
          <p:cNvSpPr txBox="1"/>
          <p:nvPr/>
        </p:nvSpPr>
        <p:spPr>
          <a:xfrm>
            <a:off x="4982223" y="5209142"/>
            <a:ext cx="662361" cy="369332"/>
          </a:xfrm>
          <a:prstGeom prst="rect">
            <a:avLst/>
          </a:prstGeom>
          <a:noFill/>
        </p:spPr>
        <p:txBody>
          <a:bodyPr wrap="none" rtlCol="0">
            <a:spAutoFit/>
          </a:bodyPr>
          <a:lstStyle/>
          <a:p>
            <a:r>
              <a:rPr lang="en-US" dirty="0"/>
              <a:t>Data</a:t>
            </a:r>
          </a:p>
        </p:txBody>
      </p:sp>
      <p:sp>
        <p:nvSpPr>
          <p:cNvPr id="29" name="TextBox 28">
            <a:extLst>
              <a:ext uri="{FF2B5EF4-FFF2-40B4-BE49-F238E27FC236}">
                <a16:creationId xmlns:a16="http://schemas.microsoft.com/office/drawing/2014/main" id="{FD7B3B87-3CA9-AA86-9308-27882D962184}"/>
              </a:ext>
            </a:extLst>
          </p:cNvPr>
          <p:cNvSpPr txBox="1"/>
          <p:nvPr/>
        </p:nvSpPr>
        <p:spPr>
          <a:xfrm>
            <a:off x="6201431" y="4042132"/>
            <a:ext cx="1412310" cy="369332"/>
          </a:xfrm>
          <a:prstGeom prst="rect">
            <a:avLst/>
          </a:prstGeom>
          <a:noFill/>
        </p:spPr>
        <p:txBody>
          <a:bodyPr wrap="none" rtlCol="0">
            <a:spAutoFit/>
          </a:bodyPr>
          <a:lstStyle/>
          <a:p>
            <a:r>
              <a:rPr lang="en-US" dirty="0"/>
              <a:t>Usable Data</a:t>
            </a:r>
          </a:p>
        </p:txBody>
      </p:sp>
      <p:pic>
        <p:nvPicPr>
          <p:cNvPr id="30" name="Graphic 29" descr="Database outline">
            <a:extLst>
              <a:ext uri="{FF2B5EF4-FFF2-40B4-BE49-F238E27FC236}">
                <a16:creationId xmlns:a16="http://schemas.microsoft.com/office/drawing/2014/main" id="{BF6FF4E5-E876-5404-59F8-358EBCEEC3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1978" y="3153855"/>
            <a:ext cx="914400" cy="914400"/>
          </a:xfrm>
          <a:prstGeom prst="rect">
            <a:avLst/>
          </a:prstGeom>
        </p:spPr>
      </p:pic>
      <p:sp>
        <p:nvSpPr>
          <p:cNvPr id="31" name="TextBox 30">
            <a:extLst>
              <a:ext uri="{FF2B5EF4-FFF2-40B4-BE49-F238E27FC236}">
                <a16:creationId xmlns:a16="http://schemas.microsoft.com/office/drawing/2014/main" id="{D4DB265B-EFC4-0E8A-6D98-3D53A386F8E4}"/>
              </a:ext>
            </a:extLst>
          </p:cNvPr>
          <p:cNvSpPr txBox="1"/>
          <p:nvPr/>
        </p:nvSpPr>
        <p:spPr>
          <a:xfrm>
            <a:off x="8146965" y="2780568"/>
            <a:ext cx="1356205" cy="369332"/>
          </a:xfrm>
          <a:prstGeom prst="rect">
            <a:avLst/>
          </a:prstGeom>
          <a:noFill/>
        </p:spPr>
        <p:txBody>
          <a:bodyPr wrap="none" rtlCol="0">
            <a:spAutoFit/>
          </a:bodyPr>
          <a:lstStyle/>
          <a:p>
            <a:r>
              <a:rPr lang="en-US" dirty="0"/>
              <a:t>Useful Data</a:t>
            </a:r>
          </a:p>
        </p:txBody>
      </p:sp>
      <p:sp>
        <p:nvSpPr>
          <p:cNvPr id="34" name="Arrow: Right 33">
            <a:extLst>
              <a:ext uri="{FF2B5EF4-FFF2-40B4-BE49-F238E27FC236}">
                <a16:creationId xmlns:a16="http://schemas.microsoft.com/office/drawing/2014/main" id="{92BA4848-ABA1-8EDF-D086-1E5990E87C8F}"/>
              </a:ext>
            </a:extLst>
          </p:cNvPr>
          <p:cNvSpPr/>
          <p:nvPr/>
        </p:nvSpPr>
        <p:spPr>
          <a:xfrm rot="19120008">
            <a:off x="3913016" y="4130942"/>
            <a:ext cx="4120110" cy="207912"/>
          </a:xfrm>
          <a:prstGeom prst="rightArrow">
            <a:avLst>
              <a:gd name="adj1" fmla="val 50000"/>
              <a:gd name="adj2" fmla="val 19017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485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80399-19B5-77ED-C9C4-3D6369E39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8FEAF-7A9F-492A-24B0-31EAE7526C56}"/>
              </a:ext>
            </a:extLst>
          </p:cNvPr>
          <p:cNvSpPr>
            <a:spLocks noGrp="1"/>
          </p:cNvSpPr>
          <p:nvPr>
            <p:ph type="title"/>
          </p:nvPr>
        </p:nvSpPr>
        <p:spPr/>
        <p:txBody>
          <a:bodyPr/>
          <a:lstStyle/>
          <a:p>
            <a:r>
              <a:rPr lang="en-US" dirty="0"/>
              <a:t>Vision: Data Stewards</a:t>
            </a:r>
          </a:p>
        </p:txBody>
      </p:sp>
      <p:grpSp>
        <p:nvGrpSpPr>
          <p:cNvPr id="3" name="Group 2">
            <a:extLst>
              <a:ext uri="{FF2B5EF4-FFF2-40B4-BE49-F238E27FC236}">
                <a16:creationId xmlns:a16="http://schemas.microsoft.com/office/drawing/2014/main" id="{7B9E3068-BD42-B8B2-DDA1-F88FF9122A75}"/>
              </a:ext>
            </a:extLst>
          </p:cNvPr>
          <p:cNvGrpSpPr/>
          <p:nvPr/>
        </p:nvGrpSpPr>
        <p:grpSpPr>
          <a:xfrm>
            <a:off x="994781" y="2281989"/>
            <a:ext cx="10202438" cy="3055954"/>
            <a:chOff x="848653" y="2205789"/>
            <a:chExt cx="10202438" cy="3055954"/>
          </a:xfrm>
        </p:grpSpPr>
        <p:sp>
          <p:nvSpPr>
            <p:cNvPr id="153" name="Arrow: Right 152">
              <a:extLst>
                <a:ext uri="{FF2B5EF4-FFF2-40B4-BE49-F238E27FC236}">
                  <a16:creationId xmlns:a16="http://schemas.microsoft.com/office/drawing/2014/main" id="{C195D880-E525-A724-C160-0A4CFB55CB70}"/>
                </a:ext>
              </a:extLst>
            </p:cNvPr>
            <p:cNvSpPr/>
            <p:nvPr/>
          </p:nvSpPr>
          <p:spPr>
            <a:xfrm rot="9074141">
              <a:off x="9779697" y="3505251"/>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7BA70C5-F784-03EC-66BE-40EE0B36EC6E}"/>
                </a:ext>
              </a:extLst>
            </p:cNvPr>
            <p:cNvSpPr txBox="1"/>
            <p:nvPr/>
          </p:nvSpPr>
          <p:spPr>
            <a:xfrm>
              <a:off x="1219200" y="2205789"/>
              <a:ext cx="3267818" cy="646331"/>
            </a:xfrm>
            <a:prstGeom prst="rect">
              <a:avLst/>
            </a:prstGeom>
            <a:noFill/>
          </p:spPr>
          <p:txBody>
            <a:bodyPr wrap="none" rtlCol="0">
              <a:spAutoFit/>
            </a:bodyPr>
            <a:lstStyle/>
            <a:p>
              <a:r>
                <a:rPr lang="en-US" sz="3600" dirty="0"/>
                <a:t>Data producers</a:t>
              </a:r>
            </a:p>
          </p:txBody>
        </p:sp>
        <p:sp>
          <p:nvSpPr>
            <p:cNvPr id="7" name="TextBox 6">
              <a:extLst>
                <a:ext uri="{FF2B5EF4-FFF2-40B4-BE49-F238E27FC236}">
                  <a16:creationId xmlns:a16="http://schemas.microsoft.com/office/drawing/2014/main" id="{5E829798-3E53-E017-1781-B09BBA45451E}"/>
                </a:ext>
              </a:extLst>
            </p:cNvPr>
            <p:cNvSpPr txBox="1"/>
            <p:nvPr/>
          </p:nvSpPr>
          <p:spPr>
            <a:xfrm>
              <a:off x="7443536" y="2205789"/>
              <a:ext cx="3048912" cy="646331"/>
            </a:xfrm>
            <a:prstGeom prst="rect">
              <a:avLst/>
            </a:prstGeom>
            <a:noFill/>
          </p:spPr>
          <p:txBody>
            <a:bodyPr wrap="none" rtlCol="0">
              <a:spAutoFit/>
            </a:bodyPr>
            <a:lstStyle/>
            <a:p>
              <a:r>
                <a:rPr lang="en-US" sz="3600" dirty="0"/>
                <a:t>Data stewards</a:t>
              </a:r>
            </a:p>
          </p:txBody>
        </p:sp>
        <p:pic>
          <p:nvPicPr>
            <p:cNvPr id="110" name="Graphic 109" descr="Users outline">
              <a:extLst>
                <a:ext uri="{FF2B5EF4-FFF2-40B4-BE49-F238E27FC236}">
                  <a16:creationId xmlns:a16="http://schemas.microsoft.com/office/drawing/2014/main" id="{ACFC5E63-499C-F826-2423-D424CFEE2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653" y="3719916"/>
              <a:ext cx="914400" cy="914400"/>
            </a:xfrm>
            <a:prstGeom prst="rect">
              <a:avLst/>
            </a:prstGeom>
          </p:spPr>
        </p:pic>
        <p:sp>
          <p:nvSpPr>
            <p:cNvPr id="111" name="Arrow: Right 110">
              <a:extLst>
                <a:ext uri="{FF2B5EF4-FFF2-40B4-BE49-F238E27FC236}">
                  <a16:creationId xmlns:a16="http://schemas.microsoft.com/office/drawing/2014/main" id="{65AD7EF4-6CAD-1042-5A43-2F5188FAA953}"/>
                </a:ext>
              </a:extLst>
            </p:cNvPr>
            <p:cNvSpPr/>
            <p:nvPr/>
          </p:nvSpPr>
          <p:spPr>
            <a:xfrm>
              <a:off x="1999675" y="4045295"/>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Graphic 114" descr="Database outline">
              <a:extLst>
                <a:ext uri="{FF2B5EF4-FFF2-40B4-BE49-F238E27FC236}">
                  <a16:creationId xmlns:a16="http://schemas.microsoft.com/office/drawing/2014/main" id="{C490C070-55B7-A6A0-E8C5-E05903BD5D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6213" y="3719916"/>
              <a:ext cx="914400" cy="914400"/>
            </a:xfrm>
            <a:prstGeom prst="rect">
              <a:avLst/>
            </a:prstGeom>
          </p:spPr>
        </p:pic>
        <p:sp>
          <p:nvSpPr>
            <p:cNvPr id="117" name="Arrow: Right 116">
              <a:extLst>
                <a:ext uri="{FF2B5EF4-FFF2-40B4-BE49-F238E27FC236}">
                  <a16:creationId xmlns:a16="http://schemas.microsoft.com/office/drawing/2014/main" id="{83AB2C11-D37C-2E42-3BC5-FB8EFA4265E9}"/>
                </a:ext>
              </a:extLst>
            </p:cNvPr>
            <p:cNvSpPr/>
            <p:nvPr/>
          </p:nvSpPr>
          <p:spPr>
            <a:xfrm rot="20491044">
              <a:off x="4120146" y="3763918"/>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Right 117">
              <a:extLst>
                <a:ext uri="{FF2B5EF4-FFF2-40B4-BE49-F238E27FC236}">
                  <a16:creationId xmlns:a16="http://schemas.microsoft.com/office/drawing/2014/main" id="{2CCE9FB0-08C9-D56E-725E-013D1407FF06}"/>
                </a:ext>
              </a:extLst>
            </p:cNvPr>
            <p:cNvSpPr/>
            <p:nvPr/>
          </p:nvSpPr>
          <p:spPr>
            <a:xfrm>
              <a:off x="4143111" y="4095163"/>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Right 118">
              <a:extLst>
                <a:ext uri="{FF2B5EF4-FFF2-40B4-BE49-F238E27FC236}">
                  <a16:creationId xmlns:a16="http://schemas.microsoft.com/office/drawing/2014/main" id="{541E2133-6F1C-9557-0FA7-2E3FBEB38E2E}"/>
                </a:ext>
              </a:extLst>
            </p:cNvPr>
            <p:cNvSpPr/>
            <p:nvPr/>
          </p:nvSpPr>
          <p:spPr>
            <a:xfrm rot="1129315">
              <a:off x="4112173" y="4437336"/>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 Right 120">
              <a:extLst>
                <a:ext uri="{FF2B5EF4-FFF2-40B4-BE49-F238E27FC236}">
                  <a16:creationId xmlns:a16="http://schemas.microsoft.com/office/drawing/2014/main" id="{1C69D143-EF74-F91D-3FD7-1CEE72E49B15}"/>
                </a:ext>
              </a:extLst>
            </p:cNvPr>
            <p:cNvSpPr/>
            <p:nvPr/>
          </p:nvSpPr>
          <p:spPr>
            <a:xfrm rot="2196241">
              <a:off x="4000927" y="4726589"/>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Right 121">
              <a:extLst>
                <a:ext uri="{FF2B5EF4-FFF2-40B4-BE49-F238E27FC236}">
                  <a16:creationId xmlns:a16="http://schemas.microsoft.com/office/drawing/2014/main" id="{394D5417-D345-2369-B0FB-9153E5E954E5}"/>
                </a:ext>
              </a:extLst>
            </p:cNvPr>
            <p:cNvSpPr/>
            <p:nvPr/>
          </p:nvSpPr>
          <p:spPr>
            <a:xfrm rot="19581651">
              <a:off x="3994009" y="3501503"/>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Graphic 140" descr="User outline">
              <a:extLst>
                <a:ext uri="{FF2B5EF4-FFF2-40B4-BE49-F238E27FC236}">
                  <a16:creationId xmlns:a16="http://schemas.microsoft.com/office/drawing/2014/main" id="{D43EB181-0005-0B63-FEDD-0FD855E388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81592" y="3121465"/>
              <a:ext cx="382867" cy="382867"/>
            </a:xfrm>
            <a:prstGeom prst="rect">
              <a:avLst/>
            </a:prstGeom>
          </p:spPr>
        </p:pic>
        <p:pic>
          <p:nvPicPr>
            <p:cNvPr id="142" name="Graphic 141" descr="User outline">
              <a:extLst>
                <a:ext uri="{FF2B5EF4-FFF2-40B4-BE49-F238E27FC236}">
                  <a16:creationId xmlns:a16="http://schemas.microsoft.com/office/drawing/2014/main" id="{BD7FBA37-6FA1-D30A-27E2-6BE1C1EB69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0915" y="3535074"/>
              <a:ext cx="382867" cy="382867"/>
            </a:xfrm>
            <a:prstGeom prst="rect">
              <a:avLst/>
            </a:prstGeom>
          </p:spPr>
        </p:pic>
        <p:pic>
          <p:nvPicPr>
            <p:cNvPr id="143" name="Graphic 142" descr="User outline">
              <a:extLst>
                <a:ext uri="{FF2B5EF4-FFF2-40B4-BE49-F238E27FC236}">
                  <a16:creationId xmlns:a16="http://schemas.microsoft.com/office/drawing/2014/main" id="{C6C39170-B130-6D9A-B226-29771DE09E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2536" y="4000376"/>
              <a:ext cx="382867" cy="382867"/>
            </a:xfrm>
            <a:prstGeom prst="rect">
              <a:avLst/>
            </a:prstGeom>
          </p:spPr>
        </p:pic>
        <p:pic>
          <p:nvPicPr>
            <p:cNvPr id="144" name="Graphic 143" descr="User outline">
              <a:extLst>
                <a:ext uri="{FF2B5EF4-FFF2-40B4-BE49-F238E27FC236}">
                  <a16:creationId xmlns:a16="http://schemas.microsoft.com/office/drawing/2014/main" id="{9D4C648D-92B1-EDB7-F7B6-DE58B5EAA6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4165" y="4497623"/>
              <a:ext cx="382867" cy="382867"/>
            </a:xfrm>
            <a:prstGeom prst="rect">
              <a:avLst/>
            </a:prstGeom>
          </p:spPr>
        </p:pic>
        <p:pic>
          <p:nvPicPr>
            <p:cNvPr id="145" name="Graphic 144" descr="User outline">
              <a:extLst>
                <a:ext uri="{FF2B5EF4-FFF2-40B4-BE49-F238E27FC236}">
                  <a16:creationId xmlns:a16="http://schemas.microsoft.com/office/drawing/2014/main" id="{E38AFC47-3C95-065F-E70F-368F96C80F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35834" y="4875128"/>
              <a:ext cx="382867" cy="382867"/>
            </a:xfrm>
            <a:prstGeom prst="rect">
              <a:avLst/>
            </a:prstGeom>
          </p:spPr>
        </p:pic>
        <p:pic>
          <p:nvPicPr>
            <p:cNvPr id="147" name="Graphic 146" descr="Database outline">
              <a:extLst>
                <a:ext uri="{FF2B5EF4-FFF2-40B4-BE49-F238E27FC236}">
                  <a16:creationId xmlns:a16="http://schemas.microsoft.com/office/drawing/2014/main" id="{2B1750AA-6EE7-8C87-FD83-B7F0410DD2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30467" y="3777636"/>
              <a:ext cx="914400" cy="914400"/>
            </a:xfrm>
            <a:prstGeom prst="rect">
              <a:avLst/>
            </a:prstGeom>
          </p:spPr>
        </p:pic>
        <p:pic>
          <p:nvPicPr>
            <p:cNvPr id="148" name="Graphic 147" descr="Users outline">
              <a:extLst>
                <a:ext uri="{FF2B5EF4-FFF2-40B4-BE49-F238E27FC236}">
                  <a16:creationId xmlns:a16="http://schemas.microsoft.com/office/drawing/2014/main" id="{305072DE-7FD4-DD19-5818-F909D0DF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0616" y="3777636"/>
              <a:ext cx="914400" cy="914400"/>
            </a:xfrm>
            <a:prstGeom prst="rect">
              <a:avLst/>
            </a:prstGeom>
          </p:spPr>
        </p:pic>
        <p:sp>
          <p:nvSpPr>
            <p:cNvPr id="149" name="Arrow: Right 148">
              <a:extLst>
                <a:ext uri="{FF2B5EF4-FFF2-40B4-BE49-F238E27FC236}">
                  <a16:creationId xmlns:a16="http://schemas.microsoft.com/office/drawing/2014/main" id="{ABD1D3F0-78BA-9782-8A3B-94B891198698}"/>
                </a:ext>
              </a:extLst>
            </p:cNvPr>
            <p:cNvSpPr/>
            <p:nvPr/>
          </p:nvSpPr>
          <p:spPr>
            <a:xfrm rot="9900000">
              <a:off x="9905834" y="3767666"/>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Right 149">
              <a:extLst>
                <a:ext uri="{FF2B5EF4-FFF2-40B4-BE49-F238E27FC236}">
                  <a16:creationId xmlns:a16="http://schemas.microsoft.com/office/drawing/2014/main" id="{D806B0B7-4C4B-235B-6C49-3F7AC6181E5A}"/>
                </a:ext>
              </a:extLst>
            </p:cNvPr>
            <p:cNvSpPr/>
            <p:nvPr/>
          </p:nvSpPr>
          <p:spPr>
            <a:xfrm rot="10800000">
              <a:off x="9928799" y="4098911"/>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Right 150">
              <a:extLst>
                <a:ext uri="{FF2B5EF4-FFF2-40B4-BE49-F238E27FC236}">
                  <a16:creationId xmlns:a16="http://schemas.microsoft.com/office/drawing/2014/main" id="{A1EBA5AB-09BC-322F-71F1-C5D596741C80}"/>
                </a:ext>
              </a:extLst>
            </p:cNvPr>
            <p:cNvSpPr/>
            <p:nvPr/>
          </p:nvSpPr>
          <p:spPr>
            <a:xfrm rot="11700000">
              <a:off x="9913903" y="4441084"/>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Arrow: Right 151">
              <a:extLst>
                <a:ext uri="{FF2B5EF4-FFF2-40B4-BE49-F238E27FC236}">
                  <a16:creationId xmlns:a16="http://schemas.microsoft.com/office/drawing/2014/main" id="{39CB904B-B362-E820-0185-59EABC224404}"/>
                </a:ext>
              </a:extLst>
            </p:cNvPr>
            <p:cNvSpPr/>
            <p:nvPr/>
          </p:nvSpPr>
          <p:spPr>
            <a:xfrm rot="12600000">
              <a:off x="9794636" y="4730337"/>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raphic 153" descr="User outline">
              <a:extLst>
                <a:ext uri="{FF2B5EF4-FFF2-40B4-BE49-F238E27FC236}">
                  <a16:creationId xmlns:a16="http://schemas.microsoft.com/office/drawing/2014/main" id="{733E4568-3CCF-E6A5-411E-A4F8EB21C4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67280" y="3125213"/>
              <a:ext cx="382867" cy="382867"/>
            </a:xfrm>
            <a:prstGeom prst="rect">
              <a:avLst/>
            </a:prstGeom>
          </p:spPr>
        </p:pic>
        <p:pic>
          <p:nvPicPr>
            <p:cNvPr id="155" name="Graphic 154" descr="User outline">
              <a:extLst>
                <a:ext uri="{FF2B5EF4-FFF2-40B4-BE49-F238E27FC236}">
                  <a16:creationId xmlns:a16="http://schemas.microsoft.com/office/drawing/2014/main" id="{CD68F4DE-CAD7-2539-1D7A-E490A21F03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6603" y="3538822"/>
              <a:ext cx="382867" cy="382867"/>
            </a:xfrm>
            <a:prstGeom prst="rect">
              <a:avLst/>
            </a:prstGeom>
          </p:spPr>
        </p:pic>
        <p:pic>
          <p:nvPicPr>
            <p:cNvPr id="156" name="Graphic 155" descr="User outline">
              <a:extLst>
                <a:ext uri="{FF2B5EF4-FFF2-40B4-BE49-F238E27FC236}">
                  <a16:creationId xmlns:a16="http://schemas.microsoft.com/office/drawing/2014/main" id="{CB3FDBFF-D421-7756-2259-351911ED7F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8224" y="4004124"/>
              <a:ext cx="382867" cy="382867"/>
            </a:xfrm>
            <a:prstGeom prst="rect">
              <a:avLst/>
            </a:prstGeom>
          </p:spPr>
        </p:pic>
        <p:pic>
          <p:nvPicPr>
            <p:cNvPr id="157" name="Graphic 156" descr="User outline">
              <a:extLst>
                <a:ext uri="{FF2B5EF4-FFF2-40B4-BE49-F238E27FC236}">
                  <a16:creationId xmlns:a16="http://schemas.microsoft.com/office/drawing/2014/main" id="{1EAD5B2B-BEBE-DCFC-4377-2867C10A33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9853" y="4501371"/>
              <a:ext cx="382867" cy="382867"/>
            </a:xfrm>
            <a:prstGeom prst="rect">
              <a:avLst/>
            </a:prstGeom>
          </p:spPr>
        </p:pic>
        <p:pic>
          <p:nvPicPr>
            <p:cNvPr id="158" name="Graphic 157" descr="User outline">
              <a:extLst>
                <a:ext uri="{FF2B5EF4-FFF2-40B4-BE49-F238E27FC236}">
                  <a16:creationId xmlns:a16="http://schemas.microsoft.com/office/drawing/2014/main" id="{88700D5C-5610-A041-3B03-CB608589E2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21522" y="4878876"/>
              <a:ext cx="382867" cy="382867"/>
            </a:xfrm>
            <a:prstGeom prst="rect">
              <a:avLst/>
            </a:prstGeom>
          </p:spPr>
        </p:pic>
        <p:sp>
          <p:nvSpPr>
            <p:cNvPr id="159" name="Arrow: Right 158">
              <a:extLst>
                <a:ext uri="{FF2B5EF4-FFF2-40B4-BE49-F238E27FC236}">
                  <a16:creationId xmlns:a16="http://schemas.microsoft.com/office/drawing/2014/main" id="{229D25EA-0673-C7D3-0DF1-0E04A7F57F27}"/>
                </a:ext>
              </a:extLst>
            </p:cNvPr>
            <p:cNvSpPr/>
            <p:nvPr/>
          </p:nvSpPr>
          <p:spPr>
            <a:xfrm rot="10800000">
              <a:off x="7893496" y="4118869"/>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F4B801EE-49A3-FAFF-37A7-81DB600EEF4D}"/>
                </a:ext>
              </a:extLst>
            </p:cNvPr>
            <p:cNvSpPr/>
            <p:nvPr/>
          </p:nvSpPr>
          <p:spPr>
            <a:xfrm>
              <a:off x="5118700" y="2413348"/>
              <a:ext cx="1693991" cy="263642"/>
            </a:xfrm>
            <a:prstGeom prst="rightArrow">
              <a:avLst/>
            </a:prstGeom>
            <a:solidFill>
              <a:schemeClr val="accent1"/>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0501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8A99-102E-4714-E46D-D942D03CD35A}"/>
              </a:ext>
            </a:extLst>
          </p:cNvPr>
          <p:cNvSpPr>
            <a:spLocks noGrp="1"/>
          </p:cNvSpPr>
          <p:nvPr>
            <p:ph type="title"/>
          </p:nvPr>
        </p:nvSpPr>
        <p:spPr/>
        <p:txBody>
          <a:bodyPr/>
          <a:lstStyle/>
          <a:p>
            <a:r>
              <a:rPr lang="en-US" dirty="0"/>
              <a:t>Vision: Legacy</a:t>
            </a:r>
          </a:p>
        </p:txBody>
      </p:sp>
      <p:sp>
        <p:nvSpPr>
          <p:cNvPr id="3" name="Content Placeholder 2">
            <a:extLst>
              <a:ext uri="{FF2B5EF4-FFF2-40B4-BE49-F238E27FC236}">
                <a16:creationId xmlns:a16="http://schemas.microsoft.com/office/drawing/2014/main" id="{5AD175B7-822D-D453-24D4-F0D6FD67337B}"/>
              </a:ext>
            </a:extLst>
          </p:cNvPr>
          <p:cNvSpPr>
            <a:spLocks noGrp="1"/>
          </p:cNvSpPr>
          <p:nvPr>
            <p:ph idx="1"/>
          </p:nvPr>
        </p:nvSpPr>
        <p:spPr/>
        <p:txBody>
          <a:bodyPr/>
          <a:lstStyle/>
          <a:p>
            <a:r>
              <a:rPr lang="en-US" dirty="0"/>
              <a:t>Management actions based on best available science</a:t>
            </a:r>
          </a:p>
          <a:p>
            <a:r>
              <a:rPr lang="en-US" dirty="0"/>
              <a:t>Best available science depends on best available data</a:t>
            </a:r>
          </a:p>
          <a:p>
            <a:endParaRPr lang="en-US" dirty="0"/>
          </a:p>
        </p:txBody>
      </p:sp>
      <p:grpSp>
        <p:nvGrpSpPr>
          <p:cNvPr id="43" name="Group 42">
            <a:extLst>
              <a:ext uri="{FF2B5EF4-FFF2-40B4-BE49-F238E27FC236}">
                <a16:creationId xmlns:a16="http://schemas.microsoft.com/office/drawing/2014/main" id="{6171E6A6-91CF-85CA-9F90-F7A9F1E1E3BD}"/>
              </a:ext>
            </a:extLst>
          </p:cNvPr>
          <p:cNvGrpSpPr/>
          <p:nvPr/>
        </p:nvGrpSpPr>
        <p:grpSpPr>
          <a:xfrm>
            <a:off x="1635704" y="2945492"/>
            <a:ext cx="8920592" cy="3702646"/>
            <a:chOff x="2438991" y="2896065"/>
            <a:chExt cx="8920592" cy="3702646"/>
          </a:xfrm>
        </p:grpSpPr>
        <p:grpSp>
          <p:nvGrpSpPr>
            <p:cNvPr id="36" name="Group 35">
              <a:extLst>
                <a:ext uri="{FF2B5EF4-FFF2-40B4-BE49-F238E27FC236}">
                  <a16:creationId xmlns:a16="http://schemas.microsoft.com/office/drawing/2014/main" id="{E4A224B8-18ED-BD3B-2986-D025E1B39029}"/>
                </a:ext>
              </a:extLst>
            </p:cNvPr>
            <p:cNvGrpSpPr/>
            <p:nvPr/>
          </p:nvGrpSpPr>
          <p:grpSpPr>
            <a:xfrm>
              <a:off x="2438991" y="2896065"/>
              <a:ext cx="6588944" cy="3702646"/>
              <a:chOff x="1764419" y="2876814"/>
              <a:chExt cx="6588944" cy="3702646"/>
            </a:xfrm>
          </p:grpSpPr>
          <p:pic>
            <p:nvPicPr>
              <p:cNvPr id="7" name="Graphic 6" descr="Database outline">
                <a:extLst>
                  <a:ext uri="{FF2B5EF4-FFF2-40B4-BE49-F238E27FC236}">
                    <a16:creationId xmlns:a16="http://schemas.microsoft.com/office/drawing/2014/main" id="{E9E5AC8B-BA56-587D-5CF4-AE0C728AE7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4419" y="4005520"/>
                <a:ext cx="1660358" cy="1660358"/>
              </a:xfrm>
              <a:prstGeom prst="rect">
                <a:avLst/>
              </a:prstGeom>
            </p:spPr>
          </p:pic>
          <p:pic>
            <p:nvPicPr>
              <p:cNvPr id="14" name="Picture 13">
                <a:extLst>
                  <a:ext uri="{FF2B5EF4-FFF2-40B4-BE49-F238E27FC236}">
                    <a16:creationId xmlns:a16="http://schemas.microsoft.com/office/drawing/2014/main" id="{0532ECF3-AE30-CEA5-F2D5-A8FE185B4A90}"/>
                  </a:ext>
                </a:extLst>
              </p:cNvPr>
              <p:cNvPicPr>
                <a:picLocks noChangeAspect="1"/>
              </p:cNvPicPr>
              <p:nvPr/>
            </p:nvPicPr>
            <p:blipFill>
              <a:blip r:embed="rId5"/>
              <a:stretch>
                <a:fillRect/>
              </a:stretch>
            </p:blipFill>
            <p:spPr>
              <a:xfrm>
                <a:off x="4743985" y="4211670"/>
                <a:ext cx="1248057" cy="1248057"/>
              </a:xfrm>
              <a:prstGeom prst="rect">
                <a:avLst/>
              </a:prstGeom>
            </p:spPr>
          </p:pic>
          <p:pic>
            <p:nvPicPr>
              <p:cNvPr id="16" name="Picture 15">
                <a:extLst>
                  <a:ext uri="{FF2B5EF4-FFF2-40B4-BE49-F238E27FC236}">
                    <a16:creationId xmlns:a16="http://schemas.microsoft.com/office/drawing/2014/main" id="{117B1A46-1B9E-74B4-9DE2-117C2A5EC5D7}"/>
                  </a:ext>
                </a:extLst>
              </p:cNvPr>
              <p:cNvPicPr>
                <a:picLocks noChangeAspect="1"/>
              </p:cNvPicPr>
              <p:nvPr/>
            </p:nvPicPr>
            <p:blipFill>
              <a:blip r:embed="rId6"/>
              <a:stretch>
                <a:fillRect/>
              </a:stretch>
            </p:blipFill>
            <p:spPr>
              <a:xfrm>
                <a:off x="7053491" y="2876814"/>
                <a:ext cx="685800" cy="685800"/>
              </a:xfrm>
              <a:prstGeom prst="rect">
                <a:avLst/>
              </a:prstGeom>
            </p:spPr>
          </p:pic>
          <p:pic>
            <p:nvPicPr>
              <p:cNvPr id="20" name="Picture 19">
                <a:extLst>
                  <a:ext uri="{FF2B5EF4-FFF2-40B4-BE49-F238E27FC236}">
                    <a16:creationId xmlns:a16="http://schemas.microsoft.com/office/drawing/2014/main" id="{5AE0C273-D344-978E-A658-44FF870D78D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372788" y="3684806"/>
                <a:ext cx="685800" cy="685800"/>
              </a:xfrm>
              <a:prstGeom prst="rect">
                <a:avLst/>
              </a:prstGeom>
            </p:spPr>
          </p:pic>
          <p:pic>
            <p:nvPicPr>
              <p:cNvPr id="22" name="Picture 21">
                <a:extLst>
                  <a:ext uri="{FF2B5EF4-FFF2-40B4-BE49-F238E27FC236}">
                    <a16:creationId xmlns:a16="http://schemas.microsoft.com/office/drawing/2014/main" id="{8D2C597A-4AF2-35E8-27A0-A2D69DF8DC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67563" y="4495833"/>
                <a:ext cx="685800" cy="679730"/>
              </a:xfrm>
              <a:prstGeom prst="rect">
                <a:avLst/>
              </a:prstGeom>
            </p:spPr>
          </p:pic>
          <p:pic>
            <p:nvPicPr>
              <p:cNvPr id="25" name="Picture 24">
                <a:extLst>
                  <a:ext uri="{FF2B5EF4-FFF2-40B4-BE49-F238E27FC236}">
                    <a16:creationId xmlns:a16="http://schemas.microsoft.com/office/drawing/2014/main" id="{82E7D8D5-F2CD-2F36-C6B0-CA65A4091813}"/>
                  </a:ext>
                </a:extLst>
              </p:cNvPr>
              <p:cNvPicPr>
                <a:picLocks noChangeAspect="1"/>
              </p:cNvPicPr>
              <p:nvPr/>
            </p:nvPicPr>
            <p:blipFill>
              <a:blip r:embed="rId5"/>
              <a:stretch>
                <a:fillRect/>
              </a:stretch>
            </p:blipFill>
            <p:spPr>
              <a:xfrm>
                <a:off x="7372788" y="5247803"/>
                <a:ext cx="685800" cy="685800"/>
              </a:xfrm>
              <a:prstGeom prst="rect">
                <a:avLst/>
              </a:prstGeom>
            </p:spPr>
          </p:pic>
          <p:pic>
            <p:nvPicPr>
              <p:cNvPr id="26" name="Graphic 25" descr="Database outline">
                <a:extLst>
                  <a:ext uri="{FF2B5EF4-FFF2-40B4-BE49-F238E27FC236}">
                    <a16:creationId xmlns:a16="http://schemas.microsoft.com/office/drawing/2014/main" id="{97BF84F9-49B6-00C2-8DA6-3440026253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3491" y="5893660"/>
                <a:ext cx="685800" cy="685800"/>
              </a:xfrm>
              <a:prstGeom prst="rect">
                <a:avLst/>
              </a:prstGeom>
            </p:spPr>
          </p:pic>
          <p:sp>
            <p:nvSpPr>
              <p:cNvPr id="28" name="Arrow: Right 27">
                <a:extLst>
                  <a:ext uri="{FF2B5EF4-FFF2-40B4-BE49-F238E27FC236}">
                    <a16:creationId xmlns:a16="http://schemas.microsoft.com/office/drawing/2014/main" id="{45691FD3-BB1D-3D85-5E35-EDF2A4DFAB63}"/>
                  </a:ext>
                </a:extLst>
              </p:cNvPr>
              <p:cNvSpPr/>
              <p:nvPr/>
            </p:nvSpPr>
            <p:spPr>
              <a:xfrm>
                <a:off x="3774644" y="4703877"/>
                <a:ext cx="827791"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F73F9132-9551-0454-E3A1-D9811FDF706F}"/>
                  </a:ext>
                </a:extLst>
              </p:cNvPr>
              <p:cNvSpPr/>
              <p:nvPr/>
            </p:nvSpPr>
            <p:spPr>
              <a:xfrm>
                <a:off x="6275732" y="4703877"/>
                <a:ext cx="1138282"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D99109A-1581-F8AC-B84A-1A2CE210327D}"/>
                  </a:ext>
                </a:extLst>
              </p:cNvPr>
              <p:cNvSpPr/>
              <p:nvPr/>
            </p:nvSpPr>
            <p:spPr>
              <a:xfrm rot="20475264">
                <a:off x="6198010" y="4286247"/>
                <a:ext cx="116540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9AC2C152-2918-AB79-5F98-CD991C13223E}"/>
                  </a:ext>
                </a:extLst>
              </p:cNvPr>
              <p:cNvSpPr/>
              <p:nvPr/>
            </p:nvSpPr>
            <p:spPr>
              <a:xfrm rot="19168971">
                <a:off x="5993742" y="3868872"/>
                <a:ext cx="1148564"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7557319-1AB2-EB3F-22A9-F9F10D4635DE}"/>
                  </a:ext>
                </a:extLst>
              </p:cNvPr>
              <p:cNvSpPr/>
              <p:nvPr/>
            </p:nvSpPr>
            <p:spPr>
              <a:xfrm rot="1086180">
                <a:off x="6197111" y="5150785"/>
                <a:ext cx="1174880"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E0DB2CC2-217C-63E2-402C-24F6F33FAA90}"/>
                  </a:ext>
                </a:extLst>
              </p:cNvPr>
              <p:cNvSpPr/>
              <p:nvPr/>
            </p:nvSpPr>
            <p:spPr>
              <a:xfrm rot="2218014">
                <a:off x="6008889" y="5549100"/>
                <a:ext cx="1152144"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C7CB7DA1-3E3F-8849-943A-F3937226583C}"/>
                </a:ext>
              </a:extLst>
            </p:cNvPr>
            <p:cNvSpPr txBox="1"/>
            <p:nvPr/>
          </p:nvSpPr>
          <p:spPr>
            <a:xfrm>
              <a:off x="8685035" y="2969277"/>
              <a:ext cx="1908151" cy="369332"/>
            </a:xfrm>
            <a:prstGeom prst="rect">
              <a:avLst/>
            </a:prstGeom>
            <a:noFill/>
          </p:spPr>
          <p:txBody>
            <a:bodyPr wrap="none" rtlCol="0">
              <a:spAutoFit/>
            </a:bodyPr>
            <a:lstStyle/>
            <a:p>
              <a:r>
                <a:rPr lang="en-US" dirty="0"/>
                <a:t>Supplementation</a:t>
              </a:r>
            </a:p>
          </p:txBody>
        </p:sp>
        <p:sp>
          <p:nvSpPr>
            <p:cNvPr id="39" name="TextBox 38">
              <a:extLst>
                <a:ext uri="{FF2B5EF4-FFF2-40B4-BE49-F238E27FC236}">
                  <a16:creationId xmlns:a16="http://schemas.microsoft.com/office/drawing/2014/main" id="{BBFD123D-91A6-FEC0-4FCF-F5BE4828989E}"/>
                </a:ext>
              </a:extLst>
            </p:cNvPr>
            <p:cNvSpPr txBox="1"/>
            <p:nvPr/>
          </p:nvSpPr>
          <p:spPr>
            <a:xfrm>
              <a:off x="8955358" y="3816628"/>
              <a:ext cx="961995" cy="369332"/>
            </a:xfrm>
            <a:prstGeom prst="rect">
              <a:avLst/>
            </a:prstGeom>
            <a:noFill/>
          </p:spPr>
          <p:txBody>
            <a:bodyPr wrap="none" rtlCol="0">
              <a:spAutoFit/>
            </a:bodyPr>
            <a:lstStyle/>
            <a:p>
              <a:r>
                <a:rPr lang="en-US" dirty="0"/>
                <a:t>Harvest</a:t>
              </a:r>
            </a:p>
          </p:txBody>
        </p:sp>
        <p:sp>
          <p:nvSpPr>
            <p:cNvPr id="40" name="TextBox 39">
              <a:extLst>
                <a:ext uri="{FF2B5EF4-FFF2-40B4-BE49-F238E27FC236}">
                  <a16:creationId xmlns:a16="http://schemas.microsoft.com/office/drawing/2014/main" id="{A58ECE26-788D-4D57-AE93-5527E1AAAA49}"/>
                </a:ext>
              </a:extLst>
            </p:cNvPr>
            <p:cNvSpPr txBox="1"/>
            <p:nvPr/>
          </p:nvSpPr>
          <p:spPr>
            <a:xfrm>
              <a:off x="9228872" y="4663979"/>
              <a:ext cx="2130711" cy="369332"/>
            </a:xfrm>
            <a:prstGeom prst="rect">
              <a:avLst/>
            </a:prstGeom>
            <a:noFill/>
          </p:spPr>
          <p:txBody>
            <a:bodyPr wrap="none" rtlCol="0">
              <a:spAutoFit/>
            </a:bodyPr>
            <a:lstStyle/>
            <a:p>
              <a:r>
                <a:rPr lang="en-US" dirty="0"/>
                <a:t>Water Management</a:t>
              </a:r>
            </a:p>
          </p:txBody>
        </p:sp>
        <p:sp>
          <p:nvSpPr>
            <p:cNvPr id="41" name="TextBox 40">
              <a:extLst>
                <a:ext uri="{FF2B5EF4-FFF2-40B4-BE49-F238E27FC236}">
                  <a16:creationId xmlns:a16="http://schemas.microsoft.com/office/drawing/2014/main" id="{A2BB383C-2257-722A-D77F-AE71CB985D24}"/>
                </a:ext>
              </a:extLst>
            </p:cNvPr>
            <p:cNvSpPr txBox="1"/>
            <p:nvPr/>
          </p:nvSpPr>
          <p:spPr>
            <a:xfrm>
              <a:off x="8704912" y="5397308"/>
              <a:ext cx="1999265" cy="369332"/>
            </a:xfrm>
            <a:prstGeom prst="rect">
              <a:avLst/>
            </a:prstGeom>
            <a:noFill/>
          </p:spPr>
          <p:txBody>
            <a:bodyPr wrap="none" rtlCol="0">
              <a:spAutoFit/>
            </a:bodyPr>
            <a:lstStyle/>
            <a:p>
              <a:r>
                <a:rPr lang="en-US" dirty="0"/>
                <a:t>Additional Studies</a:t>
              </a:r>
            </a:p>
          </p:txBody>
        </p:sp>
        <p:sp>
          <p:nvSpPr>
            <p:cNvPr id="42" name="TextBox 41">
              <a:extLst>
                <a:ext uri="{FF2B5EF4-FFF2-40B4-BE49-F238E27FC236}">
                  <a16:creationId xmlns:a16="http://schemas.microsoft.com/office/drawing/2014/main" id="{12659641-524E-37F2-D8BB-E1E01D3A011A}"/>
                </a:ext>
              </a:extLst>
            </p:cNvPr>
            <p:cNvSpPr txBox="1"/>
            <p:nvPr/>
          </p:nvSpPr>
          <p:spPr>
            <a:xfrm>
              <a:off x="8422304" y="6186623"/>
              <a:ext cx="2180405" cy="369332"/>
            </a:xfrm>
            <a:prstGeom prst="rect">
              <a:avLst/>
            </a:prstGeom>
            <a:noFill/>
          </p:spPr>
          <p:txBody>
            <a:bodyPr wrap="none" rtlCol="0">
              <a:spAutoFit/>
            </a:bodyPr>
            <a:lstStyle/>
            <a:p>
              <a:r>
                <a:rPr lang="en-US" dirty="0"/>
                <a:t>Additional Sampling</a:t>
              </a:r>
            </a:p>
          </p:txBody>
        </p:sp>
      </p:grpSp>
    </p:spTree>
    <p:extLst>
      <p:ext uri="{BB962C8B-B14F-4D97-AF65-F5344CB8AC3E}">
        <p14:creationId xmlns:p14="http://schemas.microsoft.com/office/powerpoint/2010/main" val="1772806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2F74-FF99-CC4D-9240-71147C3680B4}"/>
              </a:ext>
            </a:extLst>
          </p:cNvPr>
          <p:cNvSpPr>
            <a:spLocks noGrp="1"/>
          </p:cNvSpPr>
          <p:nvPr>
            <p:ph type="title"/>
          </p:nvPr>
        </p:nvSpPr>
        <p:spPr/>
        <p:txBody>
          <a:bodyPr/>
          <a:lstStyle/>
          <a:p>
            <a:r>
              <a:rPr lang="en-US" dirty="0"/>
              <a:t>Vision: Legacy</a:t>
            </a:r>
          </a:p>
        </p:txBody>
      </p:sp>
      <p:pic>
        <p:nvPicPr>
          <p:cNvPr id="4" name="Content Placeholder 3" descr="Diagram&#10;&#10;Description automatically generated">
            <a:extLst>
              <a:ext uri="{FF2B5EF4-FFF2-40B4-BE49-F238E27FC236}">
                <a16:creationId xmlns:a16="http://schemas.microsoft.com/office/drawing/2014/main" id="{71AA3983-667B-5914-8380-E16191A53F64}"/>
              </a:ext>
            </a:extLst>
          </p:cNvPr>
          <p:cNvPicPr>
            <a:picLocks noChangeAspect="1"/>
          </p:cNvPicPr>
          <p:nvPr/>
        </p:nvPicPr>
        <p:blipFill>
          <a:blip r:embed="rId3"/>
          <a:stretch>
            <a:fillRect/>
          </a:stretch>
        </p:blipFill>
        <p:spPr>
          <a:xfrm>
            <a:off x="3042221" y="1620089"/>
            <a:ext cx="6345448" cy="4627883"/>
          </a:xfrm>
          <a:prstGeom prst="rect">
            <a:avLst/>
          </a:prstGeom>
        </p:spPr>
      </p:pic>
      <p:sp>
        <p:nvSpPr>
          <p:cNvPr id="6" name="TextBox 5">
            <a:extLst>
              <a:ext uri="{FF2B5EF4-FFF2-40B4-BE49-F238E27FC236}">
                <a16:creationId xmlns:a16="http://schemas.microsoft.com/office/drawing/2014/main" id="{53A9647B-E320-BB2C-CBA2-F623AD0602EF}"/>
              </a:ext>
            </a:extLst>
          </p:cNvPr>
          <p:cNvSpPr txBox="1"/>
          <p:nvPr/>
        </p:nvSpPr>
        <p:spPr>
          <a:xfrm>
            <a:off x="7125511" y="6247972"/>
            <a:ext cx="2262158" cy="369332"/>
          </a:xfrm>
          <a:prstGeom prst="rect">
            <a:avLst/>
          </a:prstGeom>
          <a:noFill/>
        </p:spPr>
        <p:txBody>
          <a:bodyPr wrap="none" rtlCol="0">
            <a:spAutoFit/>
          </a:bodyPr>
          <a:lstStyle/>
          <a:p>
            <a:r>
              <a:rPr lang="en-US" dirty="0"/>
              <a:t>Michener et al., 1987</a:t>
            </a:r>
          </a:p>
        </p:txBody>
      </p:sp>
    </p:spTree>
    <p:extLst>
      <p:ext uri="{BB962C8B-B14F-4D97-AF65-F5344CB8AC3E}">
        <p14:creationId xmlns:p14="http://schemas.microsoft.com/office/powerpoint/2010/main" val="27901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1FAD72DE-DEAC-F27A-E9DD-8F71C0174E6C}"/>
              </a:ext>
            </a:extLst>
          </p:cNvPr>
          <p:cNvPicPr>
            <a:picLocks noChangeAspect="1"/>
          </p:cNvPicPr>
          <p:nvPr/>
        </p:nvPicPr>
        <p:blipFill>
          <a:blip r:embed="rId2"/>
          <a:stretch>
            <a:fillRect/>
          </a:stretch>
        </p:blipFill>
        <p:spPr>
          <a:xfrm>
            <a:off x="1143400" y="1766888"/>
            <a:ext cx="6345448" cy="4627883"/>
          </a:xfrm>
          <a:prstGeom prst="rect">
            <a:avLst/>
          </a:prstGeom>
        </p:spPr>
      </p:pic>
      <p:sp>
        <p:nvSpPr>
          <p:cNvPr id="17" name="Rectangle 16">
            <a:extLst>
              <a:ext uri="{FF2B5EF4-FFF2-40B4-BE49-F238E27FC236}">
                <a16:creationId xmlns:a16="http://schemas.microsoft.com/office/drawing/2014/main" id="{621227C6-9934-461C-B2BC-2ABA0CE07246}"/>
              </a:ext>
            </a:extLst>
          </p:cNvPr>
          <p:cNvSpPr/>
          <p:nvPr/>
        </p:nvSpPr>
        <p:spPr>
          <a:xfrm>
            <a:off x="5041146" y="3819475"/>
            <a:ext cx="45719" cy="812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E1A23-3736-F05C-F0E7-8F404700A77D}"/>
              </a:ext>
            </a:extLst>
          </p:cNvPr>
          <p:cNvSpPr>
            <a:spLocks noGrp="1"/>
          </p:cNvSpPr>
          <p:nvPr>
            <p:ph type="title"/>
          </p:nvPr>
        </p:nvSpPr>
        <p:spPr/>
        <p:txBody>
          <a:bodyPr/>
          <a:lstStyle/>
          <a:p>
            <a:r>
              <a:rPr lang="en-US" dirty="0"/>
              <a:t>Fighting Information Loss</a:t>
            </a:r>
          </a:p>
        </p:txBody>
      </p:sp>
      <p:sp>
        <p:nvSpPr>
          <p:cNvPr id="5" name="Oval 4">
            <a:extLst>
              <a:ext uri="{FF2B5EF4-FFF2-40B4-BE49-F238E27FC236}">
                <a16:creationId xmlns:a16="http://schemas.microsoft.com/office/drawing/2014/main" id="{25CA6DDF-435C-4FF7-0314-6F779A52AEAE}"/>
              </a:ext>
            </a:extLst>
          </p:cNvPr>
          <p:cNvSpPr/>
          <p:nvPr/>
        </p:nvSpPr>
        <p:spPr>
          <a:xfrm>
            <a:off x="2813222" y="2321588"/>
            <a:ext cx="1779373" cy="45308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F229F412-6FF7-DA14-B758-D9569FB2C876}"/>
              </a:ext>
            </a:extLst>
          </p:cNvPr>
          <p:cNvSpPr/>
          <p:nvPr/>
        </p:nvSpPr>
        <p:spPr>
          <a:xfrm>
            <a:off x="3307492" y="2915338"/>
            <a:ext cx="1779373" cy="45308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Oval 6">
            <a:extLst>
              <a:ext uri="{FF2B5EF4-FFF2-40B4-BE49-F238E27FC236}">
                <a16:creationId xmlns:a16="http://schemas.microsoft.com/office/drawing/2014/main" id="{3EF184EB-63AD-03E3-7378-2FC5D85E44A1}"/>
              </a:ext>
            </a:extLst>
          </p:cNvPr>
          <p:cNvSpPr/>
          <p:nvPr/>
        </p:nvSpPr>
        <p:spPr>
          <a:xfrm>
            <a:off x="5031003" y="3467347"/>
            <a:ext cx="1779372" cy="84213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6" name="TextBox 15">
            <a:extLst>
              <a:ext uri="{FF2B5EF4-FFF2-40B4-BE49-F238E27FC236}">
                <a16:creationId xmlns:a16="http://schemas.microsoft.com/office/drawing/2014/main" id="{66E92A6B-87AC-B1CA-5119-43EB47CAF726}"/>
              </a:ext>
            </a:extLst>
          </p:cNvPr>
          <p:cNvSpPr txBox="1"/>
          <p:nvPr/>
        </p:nvSpPr>
        <p:spPr>
          <a:xfrm>
            <a:off x="8645611" y="3315994"/>
            <a:ext cx="1952394" cy="584775"/>
          </a:xfrm>
          <a:prstGeom prst="rect">
            <a:avLst/>
          </a:prstGeom>
          <a:noFill/>
        </p:spPr>
        <p:txBody>
          <a:bodyPr wrap="none" rtlCol="0">
            <a:spAutoFit/>
          </a:bodyPr>
          <a:lstStyle/>
          <a:p>
            <a:r>
              <a:rPr lang="en-US" sz="3200" dirty="0"/>
              <a:t>Metadata </a:t>
            </a:r>
          </a:p>
        </p:txBody>
      </p:sp>
      <p:sp>
        <p:nvSpPr>
          <p:cNvPr id="54" name="Oval 53">
            <a:extLst>
              <a:ext uri="{FF2B5EF4-FFF2-40B4-BE49-F238E27FC236}">
                <a16:creationId xmlns:a16="http://schemas.microsoft.com/office/drawing/2014/main" id="{50F537F6-6DB6-CEFA-27CA-0867D0D46EC5}"/>
              </a:ext>
            </a:extLst>
          </p:cNvPr>
          <p:cNvSpPr/>
          <p:nvPr/>
        </p:nvSpPr>
        <p:spPr>
          <a:xfrm>
            <a:off x="6256639" y="4933945"/>
            <a:ext cx="799070" cy="45308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5" name="Arrow: Right 74">
            <a:extLst>
              <a:ext uri="{FF2B5EF4-FFF2-40B4-BE49-F238E27FC236}">
                <a16:creationId xmlns:a16="http://schemas.microsoft.com/office/drawing/2014/main" id="{E092A5A2-4F5A-E89A-6F63-A7AACC416870}"/>
              </a:ext>
            </a:extLst>
          </p:cNvPr>
          <p:cNvSpPr/>
          <p:nvPr/>
        </p:nvSpPr>
        <p:spPr>
          <a:xfrm>
            <a:off x="8126628" y="3457822"/>
            <a:ext cx="543698" cy="3159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50F1819F-DC73-4563-D53A-FC515EB14147}"/>
              </a:ext>
            </a:extLst>
          </p:cNvPr>
          <p:cNvCxnSpPr>
            <a:cxnSpLocks/>
            <a:stCxn id="54" idx="0"/>
            <a:endCxn id="75" idx="1"/>
          </p:cNvCxnSpPr>
          <p:nvPr/>
        </p:nvCxnSpPr>
        <p:spPr>
          <a:xfrm flipV="1">
            <a:off x="6656174" y="3615794"/>
            <a:ext cx="1470454" cy="1318151"/>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CAC8B5D-4D80-C438-0267-0100B267C151}"/>
              </a:ext>
            </a:extLst>
          </p:cNvPr>
          <p:cNvCxnSpPr>
            <a:cxnSpLocks/>
            <a:stCxn id="7" idx="6"/>
            <a:endCxn id="75" idx="1"/>
          </p:cNvCxnSpPr>
          <p:nvPr/>
        </p:nvCxnSpPr>
        <p:spPr>
          <a:xfrm flipV="1">
            <a:off x="6810375" y="3615794"/>
            <a:ext cx="1316253" cy="2726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7536D80-4845-D4AF-4C60-7FFF0BD897A7}"/>
              </a:ext>
            </a:extLst>
          </p:cNvPr>
          <p:cNvCxnSpPr>
            <a:cxnSpLocks/>
            <a:stCxn id="6" idx="5"/>
            <a:endCxn id="75" idx="1"/>
          </p:cNvCxnSpPr>
          <p:nvPr/>
        </p:nvCxnSpPr>
        <p:spPr>
          <a:xfrm>
            <a:off x="4826282" y="3302067"/>
            <a:ext cx="3300346" cy="313727"/>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B296E85A-14FD-2B78-5090-8DB396A292C4}"/>
              </a:ext>
            </a:extLst>
          </p:cNvPr>
          <p:cNvCxnSpPr>
            <a:cxnSpLocks/>
            <a:stCxn id="5" idx="6"/>
            <a:endCxn id="75" idx="1"/>
          </p:cNvCxnSpPr>
          <p:nvPr/>
        </p:nvCxnSpPr>
        <p:spPr>
          <a:xfrm>
            <a:off x="4592595" y="2548129"/>
            <a:ext cx="3534033" cy="106766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9457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20735</TotalTime>
  <Words>2096</Words>
  <Application>Microsoft Office PowerPoint</Application>
  <PresentationFormat>Widescreen</PresentationFormat>
  <Paragraphs>661</Paragraphs>
  <Slides>37</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Aptos Display</vt:lpstr>
      <vt:lpstr>Aptos Narrow</vt:lpstr>
      <vt:lpstr>Arial</vt:lpstr>
      <vt:lpstr>Office Theme</vt:lpstr>
      <vt:lpstr>Our Data Legacy: Metadata and Publication Best Practices for IEP Data</vt:lpstr>
      <vt:lpstr>What to Expect in This Course</vt:lpstr>
      <vt:lpstr>Table of Content</vt:lpstr>
      <vt:lpstr>Vision</vt:lpstr>
      <vt:lpstr>Vision: Useful Data</vt:lpstr>
      <vt:lpstr>Vision: Data Stewards</vt:lpstr>
      <vt:lpstr>Vision: Legacy</vt:lpstr>
      <vt:lpstr>Vision: Legacy</vt:lpstr>
      <vt:lpstr>Fighting Information Loss</vt:lpstr>
      <vt:lpstr>Metadata fundamentals</vt:lpstr>
      <vt:lpstr>How Useful can Metadata be: Only Data</vt:lpstr>
      <vt:lpstr>How Useful can Metadata be: Column Names</vt:lpstr>
      <vt:lpstr>How Useful can Metadata be: Keys</vt:lpstr>
      <vt:lpstr>How Useful can Metadata be: Notes</vt:lpstr>
      <vt:lpstr>How Useful can Metadata be: Notes</vt:lpstr>
      <vt:lpstr>Why metadata matters</vt:lpstr>
      <vt:lpstr>IEP Datasets</vt:lpstr>
      <vt:lpstr>Importance of Historical Metadata</vt:lpstr>
      <vt:lpstr>Where do we Start: Metadata Standards</vt:lpstr>
      <vt:lpstr>Metadata Standards: EML</vt:lpstr>
      <vt:lpstr>EML Example</vt:lpstr>
      <vt:lpstr>Metadata Standards: Adopting EML </vt:lpstr>
      <vt:lpstr>PowerPoint Presentation</vt:lpstr>
      <vt:lpstr>PowerPoint Presentation</vt:lpstr>
      <vt:lpstr>EMLassemblyline</vt:lpstr>
      <vt:lpstr>Template guides</vt:lpstr>
      <vt:lpstr>What to Expect in This Course</vt:lpstr>
      <vt:lpstr>Data Publication: Goal</vt:lpstr>
      <vt:lpstr>Data Publication: Benefits</vt:lpstr>
      <vt:lpstr>Where do we start: FAIR </vt:lpstr>
      <vt:lpstr>FAIR: Summary</vt:lpstr>
      <vt:lpstr>FAIR: EDI Repository</vt:lpstr>
      <vt:lpstr>FAIR and EML: Starting Points for Our Delta</vt:lpstr>
      <vt:lpstr>Data Publication Working Group</vt:lpstr>
      <vt:lpstr>One Final Barrier: Our Culture</vt:lpstr>
      <vt:lpstr>Why should we care?</vt:lpstr>
      <vt:lpstr>How can we start?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Bytes to Legacy: Mastering Metadata and Publication for Lasting Impact</dc:title>
  <dc:creator>Nguyen, Trinh@Wildlife</dc:creator>
  <cp:lastModifiedBy>Nguyen, Trinh@Wildlife</cp:lastModifiedBy>
  <cp:revision>31</cp:revision>
  <dcterms:created xsi:type="dcterms:W3CDTF">2024-01-18T17:29:11Z</dcterms:created>
  <dcterms:modified xsi:type="dcterms:W3CDTF">2024-03-20T23:34:13Z</dcterms:modified>
</cp:coreProperties>
</file>